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A077-820F-416D-863F-5F71D8AA559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DA42-7905-43B0-A7E1-CE4858D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4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A077-820F-416D-863F-5F71D8AA559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DA42-7905-43B0-A7E1-CE4858D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4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A077-820F-416D-863F-5F71D8AA559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DA42-7905-43B0-A7E1-CE4858D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16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62000"/>
            <a:ext cx="5029200" cy="2857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32400" y="762000"/>
            <a:ext cx="5029200" cy="2857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0" y="3771900"/>
            <a:ext cx="10261600" cy="2857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9F24B-B4C5-4051-A6C0-F8FA36D2F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0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762000"/>
            <a:ext cx="50292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2400" y="762000"/>
            <a:ext cx="50292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BF53B-8EDF-4ADE-9516-877226377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2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A077-820F-416D-863F-5F71D8AA559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DA42-7905-43B0-A7E1-CE4858D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84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A077-820F-416D-863F-5F71D8AA559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DA42-7905-43B0-A7E1-CE4858D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4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A077-820F-416D-863F-5F71D8AA559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DA42-7905-43B0-A7E1-CE4858D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2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A077-820F-416D-863F-5F71D8AA559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DA42-7905-43B0-A7E1-CE4858D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7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A077-820F-416D-863F-5F71D8AA559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DA42-7905-43B0-A7E1-CE4858D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2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A077-820F-416D-863F-5F71D8AA559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DA42-7905-43B0-A7E1-CE4858D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8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A077-820F-416D-863F-5F71D8AA559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DA42-7905-43B0-A7E1-CE4858D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6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A077-820F-416D-863F-5F71D8AA559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DA42-7905-43B0-A7E1-CE4858D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4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AA077-820F-416D-863F-5F71D8AA559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7DA42-7905-43B0-A7E1-CE4858D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5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hup.edu/~dsimanek/scenario/newton.ht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MD6Cx0qzRA" TargetMode="External"/><Relationship Id="rId2" Type="http://schemas.openxmlformats.org/officeDocument/2006/relationships/hyperlink" Target="https://www.youtube.com/watch?v=0WpNSImh6Z8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c/c2/TheIncredibleHulkCoaster.jp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brainpop.com/science/energy/conservingenergy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Renewable or Nonrenewable Energy…68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009900" y="4000500"/>
            <a:ext cx="571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9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304801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Berlin Sans FB Demi" pitchFamily="34" charset="0"/>
                <a:hlinkClick r:id="rId2"/>
              </a:rPr>
              <a:t>Kinetic Energy</a:t>
            </a:r>
            <a:endParaRPr lang="en-US" dirty="0" smtClean="0">
              <a:latin typeface="Berlin Sans FB Demi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28601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Berlin Sans FB Demi" pitchFamily="34" charset="0"/>
              </a:rPr>
              <a:t>Moving energy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219200" y="3429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866" name="Picture 2" descr="Newton's Cradle ANIMATED VERS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295401"/>
            <a:ext cx="3810000" cy="2314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813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304801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Berlin Sans FB Demi" pitchFamily="34" charset="0"/>
                <a:hlinkClick r:id="rId2"/>
              </a:rPr>
              <a:t>Potential Energy</a:t>
            </a:r>
            <a:endParaRPr lang="en-US" dirty="0" smtClean="0">
              <a:latin typeface="Berlin Sans FB Demi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28601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Berlin Sans FB Demi" pitchFamily="34" charset="0"/>
              </a:rPr>
              <a:t>Stored energy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219200" y="3429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48600" y="6324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Roller Coaster</a:t>
            </a:r>
            <a:endParaRPr lang="en-US" dirty="0"/>
          </a:p>
        </p:txBody>
      </p:sp>
      <p:pic>
        <p:nvPicPr>
          <p:cNvPr id="35844" name="Picture 4" descr="Pictu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1" y="1295401"/>
            <a:ext cx="2524125" cy="3114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207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304801"/>
            <a:ext cx="2971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Berlin Sans FB Demi" pitchFamily="34" charset="0"/>
              </a:rPr>
              <a:t>The Law of Conservation of </a:t>
            </a:r>
            <a:r>
              <a:rPr lang="en-US" dirty="0" smtClean="0">
                <a:latin typeface="Berlin Sans FB Demi" pitchFamily="34" charset="0"/>
              </a:rPr>
              <a:t>ENERGY</a:t>
            </a:r>
            <a:endParaRPr lang="en-US" dirty="0" smtClean="0">
              <a:latin typeface="Berlin Sans FB Demi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28601"/>
            <a:ext cx="5257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energy cannot be created or destroyed (just changed)</a:t>
            </a:r>
          </a:p>
          <a:p>
            <a:pPr>
              <a:buNone/>
            </a:pPr>
            <a:r>
              <a:rPr lang="en-US" dirty="0" smtClean="0"/>
              <a:t>some energy always turns to heat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219200" y="3429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818" name="Picture 2" descr="File:TheIncredibleHulkCoast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905000"/>
            <a:ext cx="6157468" cy="472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128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"/>
            <a:ext cx="40386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>
                <a:latin typeface="Candara" pitchFamily="34" charset="0"/>
              </a:rPr>
              <a:t>Nonrenewable resources</a:t>
            </a:r>
            <a:endParaRPr lang="en-US" sz="4800" dirty="0">
              <a:latin typeface="Candar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"/>
            <a:ext cx="44958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>
                <a:latin typeface="Candara" pitchFamily="34" charset="0"/>
              </a:rPr>
              <a:t>A natural resource that will run out or cannot be replaced in our lifetime</a:t>
            </a:r>
            <a:endParaRPr lang="en-US" sz="3600" dirty="0">
              <a:latin typeface="Candara" pitchFamily="34" charset="0"/>
            </a:endParaRPr>
          </a:p>
        </p:txBody>
      </p:sp>
      <p:pic>
        <p:nvPicPr>
          <p:cNvPr id="5" name="Picture 8" descr="coal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438400"/>
            <a:ext cx="4038600" cy="3028950"/>
          </a:xfrm>
          <a:prstGeom prst="rect">
            <a:avLst/>
          </a:prstGeom>
          <a:noFill/>
        </p:spPr>
      </p:pic>
      <p:pic>
        <p:nvPicPr>
          <p:cNvPr id="6" name="Picture 9" descr="nuclearpwrplant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3581400"/>
            <a:ext cx="4038600" cy="2668842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 rot="16200000" flipH="1">
            <a:off x="2552700" y="3390900"/>
            <a:ext cx="68580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69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4400" dirty="0">
                <a:latin typeface="Berlin Sans FB Demi" pitchFamily="34" charset="0"/>
              </a:rPr>
              <a:t>Examples</a:t>
            </a:r>
            <a:r>
              <a:rPr lang="en-US" dirty="0" smtClean="0">
                <a:latin typeface="Berlin Sans FB Demi" pitchFamily="34" charset="0"/>
              </a:rPr>
              <a:t>:</a:t>
            </a:r>
          </a:p>
        </p:txBody>
      </p:sp>
      <p:sp>
        <p:nvSpPr>
          <p:cNvPr id="16388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685800"/>
            <a:ext cx="5334000" cy="41148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4800" dirty="0">
                <a:latin typeface="Berlin Sans FB Demi" pitchFamily="34" charset="0"/>
              </a:rPr>
              <a:t>Fossil fuels(oil, coal and gasoline)</a:t>
            </a:r>
          </a:p>
          <a:p>
            <a:pPr>
              <a:defRPr/>
            </a:pPr>
            <a:r>
              <a:rPr lang="en-US" sz="4800" dirty="0">
                <a:latin typeface="Berlin Sans FB Demi" pitchFamily="34" charset="0"/>
              </a:rPr>
              <a:t>Natural gas</a:t>
            </a:r>
          </a:p>
          <a:p>
            <a:pPr>
              <a:defRPr/>
            </a:pPr>
            <a:r>
              <a:rPr lang="en-US" sz="4800" dirty="0">
                <a:latin typeface="Berlin Sans FB Demi" pitchFamily="34" charset="0"/>
              </a:rPr>
              <a:t>Nuclear (uranium)</a:t>
            </a:r>
          </a:p>
          <a:p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600200" y="3429000"/>
            <a:ext cx="685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46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sz="4800" b="1" dirty="0">
              <a:latin typeface="Berlin Sans FB Demi" pitchFamily="34" charset="0"/>
            </a:endParaRPr>
          </a:p>
        </p:txBody>
      </p:sp>
      <p:pic>
        <p:nvPicPr>
          <p:cNvPr id="34824" name="Picture 8" descr="wind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981200"/>
            <a:ext cx="2908300" cy="4686518"/>
          </a:xfrm>
          <a:noFill/>
        </p:spPr>
      </p:pic>
      <p:sp>
        <p:nvSpPr>
          <p:cNvPr id="17411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019800" y="457201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>
                <a:latin typeface="Berlin Sans FB Demi" pitchFamily="34" charset="0"/>
              </a:rPr>
              <a:t>Natural resources that can be replaced in a short period of time.</a:t>
            </a:r>
          </a:p>
          <a:p>
            <a:pPr marL="0" indent="0">
              <a:buNone/>
            </a:pPr>
            <a:endParaRPr lang="en-US" sz="800" dirty="0">
              <a:latin typeface="Berlin Sans FB Demi" pitchFamily="34" charset="0"/>
            </a:endParaRPr>
          </a:p>
          <a:p>
            <a:pPr marL="0" indent="0">
              <a:buNone/>
            </a:pPr>
            <a:endParaRPr lang="en-US" sz="800" dirty="0">
              <a:latin typeface="Berlin Sans FB Demi" pitchFamily="34" charset="0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1981200" y="381001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4000" dirty="0">
                <a:latin typeface="Berlin Sans FB Demi" pitchFamily="34" charset="0"/>
              </a:rPr>
              <a:t>Renewable Resources</a:t>
            </a:r>
          </a:p>
          <a:p>
            <a:pPr>
              <a:spcBef>
                <a:spcPct val="20000"/>
              </a:spcBef>
              <a:defRPr/>
            </a:pPr>
            <a:endParaRPr lang="en-US" sz="800" dirty="0">
              <a:latin typeface="Berlin Sans FB Demi" pitchFamily="34" charset="0"/>
            </a:endParaRPr>
          </a:p>
          <a:p>
            <a:pPr>
              <a:spcBef>
                <a:spcPct val="20000"/>
              </a:spcBef>
              <a:defRPr/>
            </a:pPr>
            <a:endParaRPr lang="en-US" sz="800" dirty="0">
              <a:latin typeface="Berlin Sans FB Demi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2324100" y="3390900"/>
            <a:ext cx="68580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0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387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dirty="0">
                <a:latin typeface="Berlin Sans FB Demi" pitchFamily="34" charset="0"/>
              </a:rPr>
              <a:t>Examples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843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latin typeface="Berlin Sans FB Demi" pitchFamily="34" charset="0"/>
              </a:rPr>
              <a:t>● Solar  </a:t>
            </a:r>
          </a:p>
          <a:p>
            <a:pPr marL="0" indent="0">
              <a:buNone/>
            </a:pPr>
            <a:r>
              <a:rPr lang="en-US" sz="4000" dirty="0">
                <a:latin typeface="Berlin Sans FB Demi" pitchFamily="34" charset="0"/>
              </a:rPr>
              <a:t>● Geothermal</a:t>
            </a:r>
          </a:p>
          <a:p>
            <a:pPr marL="0" indent="0">
              <a:buNone/>
            </a:pPr>
            <a:r>
              <a:rPr lang="en-US" sz="4000" dirty="0">
                <a:latin typeface="Berlin Sans FB Demi" pitchFamily="34" charset="0"/>
              </a:rPr>
              <a:t>● Wind  </a:t>
            </a:r>
            <a:r>
              <a:rPr lang="en-US" sz="1800" dirty="0">
                <a:latin typeface="Berlin Sans FB Demi" pitchFamily="34" charset="0"/>
              </a:rPr>
              <a:t> </a:t>
            </a:r>
          </a:p>
          <a:p>
            <a:pPr marL="0" indent="0">
              <a:buNone/>
            </a:pPr>
            <a:r>
              <a:rPr lang="en-US" sz="4000" dirty="0">
                <a:latin typeface="Berlin Sans FB Demi" pitchFamily="34" charset="0"/>
              </a:rPr>
              <a:t>● Biomass</a:t>
            </a:r>
          </a:p>
          <a:p>
            <a:pPr marL="0" indent="0">
              <a:buNone/>
            </a:pPr>
            <a:r>
              <a:rPr lang="en-US" sz="4000" dirty="0">
                <a:latin typeface="Berlin Sans FB Demi" pitchFamily="34" charset="0"/>
              </a:rPr>
              <a:t>● Water</a:t>
            </a:r>
          </a:p>
          <a:p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24794" y="3429000"/>
            <a:ext cx="685720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74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Conserving Energy</a:t>
            </a:r>
            <a:endParaRPr lang="en-US" smtClean="0"/>
          </a:p>
        </p:txBody>
      </p:sp>
      <p:sp>
        <p:nvSpPr>
          <p:cNvPr id="19459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946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074" name="Picture 2" descr="http://storage.canoe.ca/v1/blogs-prod-photos/a/f/5/e/d/af5ed2024af7e33e716979f30dc9a5c5.jpg?stmp=13236272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395766"/>
            <a:ext cx="7315200" cy="48907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1531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Berlin Sans FB Demi</vt:lpstr>
      <vt:lpstr>Calibri</vt:lpstr>
      <vt:lpstr>Calibri Light</vt:lpstr>
      <vt:lpstr>Candara</vt:lpstr>
      <vt:lpstr>Office Theme</vt:lpstr>
      <vt:lpstr>Renewable or Nonrenewable Energy…68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Conserving Energy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Renewable or Nonrenewable Energy…68</dc:title>
  <dc:creator>Marcello, Anna S.</dc:creator>
  <cp:lastModifiedBy>Marcello, Anna S.</cp:lastModifiedBy>
  <cp:revision>1</cp:revision>
  <dcterms:created xsi:type="dcterms:W3CDTF">2016-03-02T13:14:49Z</dcterms:created>
  <dcterms:modified xsi:type="dcterms:W3CDTF">2016-03-02T13:15:01Z</dcterms:modified>
</cp:coreProperties>
</file>