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6D58-A3BC-48BB-8B8C-8C351A243C0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078F4-994A-4DE0-B446-52323C48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 they know where these islands are?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D07A3-49DF-4047-B50F-9B3CF2234F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Blue footed boobie!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ECC81D-1EF8-4E6A-B20D-B16CA38B4C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This would be an honors only slide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A75E66-DA12-4613-BAAC-6183317114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 am insistent that they know what DNA is and what happens when you change it – prep for high school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9A7799-CD46-4E75-9D03-7E24A17CE4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086346-8814-4E1F-8A2B-E4CA9870B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6A1D40-3911-439D-AD86-FFA19EE4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5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3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0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6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042C-04AB-4E07-9D2D-7BCEB0BF8EA8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BC5D-1FF4-4D62-A4D4-2C2D3A3A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G3L98NFyro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brainpop.com/science/ecologyandbehavior/naturalselection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.jpeg"/><Relationship Id="rId2" Type="http://schemas.openxmlformats.org/officeDocument/2006/relationships/hyperlink" Target="http://www.google.com/url?q=http://www.fanpop.com/clubs/x-men/images/58082/title/x-men-wallpaper&amp;sa=U&amp;ei=FROmUoK7NMylkQewgYGoDw&amp;ved=0CDoQ9QEwCA&amp;sig2=x6Zdz-CVRI8C72YXo3Kuqg&amp;usg=AFQjCNGBodHitp38PrmBE0tcxABKCMV7iw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q=http://mynintendonews.com/tag/teenage-mutant-ninja-turtles/&amp;sa=U&amp;ei=cxOmUpHXF8zokQel_IHABQ&amp;ved=0CDAQ9QEwAw&amp;sig2=HI8i1DVh4euW8PTsk9rPJw&amp;usg=AFQjCNHNsI4t6tQirNsKlYaFJwt7sNvp3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q=http://animalcrossing.wikia.com/wiki/Lion&amp;sa=U&amp;ei=dBamUrmoFdPfkQfCtoCYAw&amp;ved=0CDwQ9QEwCQ&amp;sig2=oiFo_OfZcAnobcQf5VMnqA&amp;usg=AFQjCNGgYnKKtNrnjw6cOsOLNkFKupITK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q=http://safari.co.uk/blog/botswana-safari-news-%E2%80%93-lion-cubs-spotted-playing-with-a-pangolin-at-seba-camp/&amp;sa=U&amp;ei=4RamUo-zEc_ukQe1uYGwDw&amp;ved=0CEAQ9QEwCzgo&amp;sig2=JrSHS0yBPpz-A2g0cxwp6Q&amp;usg=AFQjCNEG2rXguAKzUIDYgywS7PSIecQRt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handwriting+picture&amp;source=images&amp;cd=&amp;cad=rja&amp;uact=8&amp;ved=0CAcQjRw&amp;url=http://hiawatha.mpls.k12.mn.us/handwriting_teaching&amp;ei=jb9gVPvRNbHLsATyl4KQDw&amp;bvm=bv.79189006,d.cWc&amp;psig=AFQjCNHEZtv04bUpc5MSplmv0TcrkRWA5A&amp;ust=1415713028720704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skepticmoney.com/wp-content/uploads/2012/01/George-Clooney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gkingken.files.wordpress.com/2011/07/3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rainpop.com/science/famousscientists/charlesdarwi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524000" y="53340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Selection and Adaptation…54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75706" y="4380706"/>
            <a:ext cx="4953000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3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304801"/>
            <a:ext cx="30714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5 points of natural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646" y="304801"/>
            <a:ext cx="6019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Population have </a:t>
            </a:r>
            <a:r>
              <a:rPr lang="en-US" u="sng" dirty="0" smtClean="0"/>
              <a:t>genetic</a:t>
            </a:r>
            <a:r>
              <a:rPr lang="en-US" dirty="0" smtClean="0"/>
              <a:t> variations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Some </a:t>
            </a:r>
            <a:r>
              <a:rPr lang="en-US" dirty="0"/>
              <a:t>variations are favorable.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More </a:t>
            </a:r>
            <a:r>
              <a:rPr lang="en-US" dirty="0"/>
              <a:t>offspring are </a:t>
            </a:r>
            <a:r>
              <a:rPr lang="en-US" dirty="0">
                <a:hlinkClick r:id="rId3"/>
              </a:rPr>
              <a:t>produced </a:t>
            </a:r>
            <a:r>
              <a:rPr lang="en-US" dirty="0"/>
              <a:t>than </a:t>
            </a:r>
            <a:r>
              <a:rPr lang="en-US" dirty="0" smtClean="0">
                <a:hlinkClick r:id="" action="ppaction://noaction"/>
              </a:rPr>
              <a:t>survive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Those </a:t>
            </a:r>
            <a:r>
              <a:rPr lang="en-US" dirty="0"/>
              <a:t>that survive have favorable </a:t>
            </a:r>
            <a:r>
              <a:rPr lang="en-US" dirty="0" smtClean="0"/>
              <a:t>traits (</a:t>
            </a:r>
            <a:r>
              <a:rPr lang="en-US" u="sng" dirty="0" smtClean="0"/>
              <a:t>advantageous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population will change over </a:t>
            </a:r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http://static.howstuffworks.com/gif/10examplesofnaturalselectio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800" y="1177925"/>
            <a:ext cx="292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millerandlevine.com/km/evol/Moths/typic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6654" y="2963477"/>
            <a:ext cx="2590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://www.millerandlevine.com/km/evol/Moths/carbonari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7249" y="4795838"/>
            <a:ext cx="2286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795838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877080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05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93735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00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76050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0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deskarati.com/wp-content/uploads/2012/10/lamarks-gira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7668000" cy="5486400"/>
          </a:xfrm>
          <a:prstGeom prst="rect">
            <a:avLst/>
          </a:prstGeom>
          <a:noFill/>
        </p:spPr>
      </p:pic>
      <p:sp>
        <p:nvSpPr>
          <p:cNvPr id="6" name="&quot;No&quot; Symbol 5"/>
          <p:cNvSpPr/>
          <p:nvPr/>
        </p:nvSpPr>
        <p:spPr>
          <a:xfrm>
            <a:off x="3352800" y="838200"/>
            <a:ext cx="5638800" cy="4724400"/>
          </a:xfrm>
          <a:prstGeom prst="noSmoking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amarck_giraff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1" y="268776"/>
            <a:ext cx="5065363" cy="5638800"/>
          </a:xfrm>
          <a:prstGeom prst="rect">
            <a:avLst/>
          </a:prstGeom>
          <a:noFill/>
        </p:spPr>
      </p:pic>
      <p:sp>
        <p:nvSpPr>
          <p:cNvPr id="5" name="Heart 4"/>
          <p:cNvSpPr/>
          <p:nvPr/>
        </p:nvSpPr>
        <p:spPr>
          <a:xfrm>
            <a:off x="8839200" y="1752600"/>
            <a:ext cx="762000" cy="6397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marck_giraffes"/>
          <p:cNvPicPr>
            <a:picLocks noChangeAspect="1" noChangeArrowheads="1"/>
          </p:cNvPicPr>
          <p:nvPr/>
        </p:nvPicPr>
        <p:blipFill rotWithShape="1">
          <a:blip r:embed="rId2" cstate="print"/>
          <a:srcRect l="3703" t="23790" r="48158"/>
          <a:stretch/>
        </p:blipFill>
        <p:spPr>
          <a:xfrm>
            <a:off x="1969477" y="1846386"/>
            <a:ext cx="2438400" cy="42973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0" y="22860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GIRL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8521" y="2632374"/>
            <a:ext cx="104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BOYS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71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381001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419" y="381001"/>
            <a:ext cx="603518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Changes in the DNA of organisms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be cause by radiation/chemicals or naturally</a:t>
            </a:r>
            <a:endParaRPr lang="en-US" dirty="0"/>
          </a:p>
        </p:txBody>
      </p:sp>
      <p:pic>
        <p:nvPicPr>
          <p:cNvPr id="34818" name="Picture 2" descr="http://t1.gstatic.com/images?q=tbn:ANd9GcSB-G0fjbOLLMG0hly2kG8Tb5WrH7arhopMx7Quzp69v01bf5raYVnZtp_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348581"/>
            <a:ext cx="3439112" cy="2590800"/>
          </a:xfrm>
          <a:prstGeom prst="rect">
            <a:avLst/>
          </a:prstGeom>
          <a:noFill/>
        </p:spPr>
      </p:pic>
      <p:pic>
        <p:nvPicPr>
          <p:cNvPr id="34822" name="Picture 6" descr="http://t2.gstatic.com/images?q=tbn:ANd9GcSexSczLxgnRPeaS7QfT59cIEBHEpE4MOaZM1VumhyNSyxQ2qt-jhbICVv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419600"/>
            <a:ext cx="2971800" cy="162458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4874164" y="0"/>
            <a:ext cx="2798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http://nekneeraj.files.wordpress.com/2012/09/spiderman1.jpg?w=470&amp;h=3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2153" y="3939381"/>
            <a:ext cx="3764539" cy="28194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09" y="2589303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304801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Adaptation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304801"/>
            <a:ext cx="4724400" cy="4525963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Trait  that </a:t>
            </a:r>
            <a:r>
              <a:rPr lang="en-US" u="sng" dirty="0" smtClean="0">
                <a:sym typeface="Wingdings" pitchFamily="2" charset="2"/>
              </a:rPr>
              <a:t>helps</a:t>
            </a:r>
            <a:r>
              <a:rPr lang="en-US" dirty="0" smtClean="0">
                <a:sym typeface="Wingdings" pitchFamily="2" charset="2"/>
              </a:rPr>
              <a:t> an organism survive in its environment</a:t>
            </a:r>
          </a:p>
          <a:p>
            <a:endParaRPr lang="en-US" dirty="0"/>
          </a:p>
        </p:txBody>
      </p:sp>
      <p:pic>
        <p:nvPicPr>
          <p:cNvPr id="1026" name="Picture 2" descr="https://encrypted-tbn2.gstatic.com/images?q=tbn:ANd9GcSK_soRwgQruT8UFEoVwn_kZAkFwwwzDuW1DSA8cpMLI6NiojTyd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752600"/>
            <a:ext cx="412229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562600" y="0"/>
            <a:ext cx="762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ttp://static.howstuffworks.com/gif/10examplesofnaturalselecti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393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30" y="4860925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304801"/>
            <a:ext cx="4038600" cy="452596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4000" dirty="0"/>
              <a:t>Fitness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24600" y="304801"/>
            <a:ext cx="43434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successful an organism is at </a:t>
            </a:r>
            <a:r>
              <a:rPr lang="en-US" u="sng" dirty="0" smtClean="0"/>
              <a:t>reproducing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NOT how long it lives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“Survival of the Fittest” = Survival of those who make a lot of babies</a:t>
            </a:r>
          </a:p>
          <a:p>
            <a:endParaRPr lang="en-US" dirty="0"/>
          </a:p>
        </p:txBody>
      </p:sp>
      <p:pic>
        <p:nvPicPr>
          <p:cNvPr id="15364" name="Picture 5" descr="Multiply-Security-Clients-Like-Rabb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1"/>
            <a:ext cx="3962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http://www.worldsmostunique.com/images/images/Mariusz-Pudzianowski-worlds-strongest-man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1" y="990600"/>
            <a:ext cx="3171825" cy="47625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6" y="4830763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fittest?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4" name="Picture 4" descr="http://t2.gstatic.com/images?q=tbn:ANd9GcTAYjdAeesaygIC0fSaOAfIAQeXE1Odk3EixqJQWSKLbF7VwNHj_iYD5VOI-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2743200" cy="2743200"/>
          </a:xfrm>
          <a:prstGeom prst="rect">
            <a:avLst/>
          </a:prstGeom>
          <a:noFill/>
        </p:spPr>
      </p:pic>
      <p:pic>
        <p:nvPicPr>
          <p:cNvPr id="51212" name="Picture 12" descr="http://t0.gstatic.com/images?q=tbn:ANd9GcR56fGufYMJdXlcUKli9Oz8mgW4NPXllr1gAmfx0JCVsCjs_pE8ktDzPyK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2133600"/>
            <a:ext cx="3077305" cy="21336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6019800" y="1219200"/>
            <a:ext cx="3962400" cy="3886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5000" y="228601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Theory of Evolution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28601"/>
            <a:ext cx="5943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Species </a:t>
            </a:r>
            <a:r>
              <a:rPr lang="en-US" sz="3600" u="sng" dirty="0">
                <a:solidFill>
                  <a:srgbClr val="FF0000"/>
                </a:solidFill>
              </a:rPr>
              <a:t>adapt</a:t>
            </a:r>
            <a:r>
              <a:rPr lang="en-US" sz="3600" dirty="0"/>
              <a:t>, or change, over time leading to new </a:t>
            </a:r>
            <a:r>
              <a:rPr lang="en-US" sz="3600" u="sng" dirty="0">
                <a:solidFill>
                  <a:srgbClr val="FF0000"/>
                </a:solidFill>
              </a:rPr>
              <a:t>variations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which will result in a </a:t>
            </a:r>
            <a:r>
              <a:rPr lang="en-US" sz="3600" u="sng" dirty="0">
                <a:solidFill>
                  <a:srgbClr val="FF0000"/>
                </a:solidFill>
              </a:rPr>
              <a:t>new species</a:t>
            </a:r>
            <a:r>
              <a:rPr lang="en-US" sz="3600" u="sng" dirty="0"/>
              <a:t> </a:t>
            </a:r>
            <a:r>
              <a:rPr lang="en-US" sz="3600" dirty="0"/>
              <a:t>or the species will become </a:t>
            </a:r>
            <a:r>
              <a:rPr lang="en-US" sz="3600" u="sng" dirty="0">
                <a:solidFill>
                  <a:srgbClr val="FF0000"/>
                </a:solidFill>
              </a:rPr>
              <a:t>extinct</a:t>
            </a:r>
            <a:r>
              <a:rPr lang="en-US" sz="3600" dirty="0"/>
              <a:t>. 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2192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ata:image/jpeg;base64,/9j/4AAQSkZJRgABAQAAAQABAAD/2wCEAAkGBxQTEhQUExQWFhUXFxoXFRcYFhkZGRkaHBcgGBYaHh0YHSghHh8lHBobITEhJSkrLjAuGh8zODMsNygtLisBCgoKDg0OGxAQGywlICU0Lyw0LCwuLCwsLC8sLywsLSwsLCwsLCwsLCwsLCwsLCwsLCwsLCwsLCwsLCwsLCwsLP/AABEIANYA6wMBEQACEQEDEQH/xAAcAAEAAgMBAQEAAAAAAAAAAAAABAYDBQcCAQj/xABIEAACAQMCAwYEAwYEAgYLAAABAgMABBESIQUxQQYTIlFhcQcygZEUscEjQlJygqFDYpKiJDM0U2Oz4fAIFRYXVHN0g5Oy0f/EABoBAQEAAwEBAAAAAAAAAAAAAAADAQIEBQb/xAA3EQACAgEDAgMFBwQBBQEAAAAAAQIRAxIhMQRBE1GBBSKRocEyYXGx4fDxFCNCUtEkM5Kisgb/2gAMAwEAAhEDEQA/AOrXZleQKAAMNuy7bMQN8eQFdcPDjG3+Zxz8SU6X5fiTuIwOwUJpyDvqGentUcUoxb1FssZSS00Lm3cxKq6dQxnI22G/SkZRU23wJwk4JKrAt37nTldft4eefLypqjrvsNEvD07WLS3dY2Viuo5xgbctulJyi5JrgQhJQafI4dbugbWV3xjSMfpTLKMq0jFCUU9VHjh1rIrEuUwRtpGDz9qzlnGS92zGKE4t6qFvayCUsSmnJxgb7nbpSU4OFK7EYTU7dUGtpO+1ZTRny8XLHl501x0VvY0T8S9qF5ayNIGUpp2zkb89+lITgo07sThNzTVUfeJW0jldBTYHOoZ/SmKcY3qsZYTk1pr1PfEIHZVCFcg76hkcvasY5Ri3qM5YSklpPk9u5iVQV1DGcjbbn0pGUVO3wJQk4JKrC279zp8Ov28PP2o5R132ChLw62sWdu6xsG06jnGBty26UnKLkmhjhJRadWOG27pq1ld8Y0jHv0plnGVaRhhKN6q9Dxw+1kViXKYxtpGDz9qzlnCS92zGKE4v3qEFrIJSxKacnGBvvy6UlOLhSuxGE1O3VH17aTvtWU0ZHTxcvainHRW9hwn4l7UfL21kZwVKaRjORvz36Uxzgo07GSE3K1VH3idtI+NBTbOdQz7dKYpxj9qxmhOVaa9T3fwOyqE05B31Dbl7VjHKKbbM5YykkonyaBzEFGnVtnI8Pr0pGUVO3wJQk4UqsJbv3JU6de/Tw89ulHKOu+wUJeHW1iyt3VGDFdRzjA25e1MkouSaGOElFpnzhtu6atZXfGNIx556UyzjKtIwwlG9Veh5sLWRWJcpjG2kb8/as5JwapWYxQnGVyoQ2sglLEppyeQ8Xp0pKcHCldiMJqduqPF0jLKHLIEyBvz5cs4raDThpSdms01PU2qNkjAjI3Fc7VHQnfBAj4gTMI9IwQxznyYj9Ku8SUNVkVmbyaK/e5sKgXFAKArsnbW1F8LAs/4knATu2wfBrzqxjGnfn0oDeXdwI0eRs4RSxwMnAGTgDmfSgNT2V7V23EEd7VmZEbSzFGUasZx4hvsR96A3lAKAUAoBQCgFAKAUAoBQCgFAKAUAoBQCgFAKAUBGvrZXChjjDAjcDf61THNxexPJCM0rMsCBVAG4FaSdu2bxSSpEZL8GUR6TkgnPsSP0qjxNQ1WSWZOemibUiwoBQHAe2XFGtu1InSGSdkRcRRgl2zbFdsA8s55cgaAtF/8AE+4aKRTwe+AZGGSj4GVIyf2fSgMX/o3f9AuP/qT/AN0lAaf4tcSuru8lisGkVbCBpLlo5HXJJBK+HYlRyH8/lQHU+w3aBL+xhnTAyumRR+46jDrv9x6EGgOG8F7VXljfXV3iWeziuHt5ULswjVpDoKgnCnw4B5fu7ZoZLj8TePpcHg81rM3dTT6WKOy6lLR5RwpG4yQQeW9DB5+JsDy8bsLZZ54UniAk7mVk5M+DjOM4AGcUB67YdjLrh1s95Z8TvC0PjZJZC6sucHbkcc8EEbdKAh9ueKzT8N4fxiJnUoyC5iSR1jca8bgHlrUrv0frigPXxY49LeS2Vtw537x4WuS0bsp0FNaqSp/hUnB66fOgIt5241dm4gjN+KaQW2zsZNanUXyDqyU0n3egM/xQs5bDhXD0E8wl70CaUSvqYtGTJk6skAgYHTAoDW8VXh0cEjw8evWlVCUXvnbL48IwFB5+ooDZ3/GLt+y3fzvIJg6d3LqZZGTvQqsSME5UkZ6jffNAWOw7EfjrWyna8uoT+EiUiGQqXO7szscliS/5+dYRllL+G3ZuTiEl6st/fILeUImic7glxvqzv4ByxWTBt+OQvbcb4PaLNI0Yt4lca2AkKNIoZlBwSdIz7UBqviJf30XHHNkZHMUSXBhDsUYKo1/s9WD5kDfrQFj7S9uIuIcCuJ7d2imj7vvEVyHiYyAbFcEqd8N1GfUUYRi7S9rJ7XhfDILVv+KvI41WRjqYZVdTZbOWLONznmfSgPl72DitlT8Zxy5iuXBKyPcd2hK41adbZOCy/vZPPasGS99gZlNqqfjkvpE2llSRZNyfCPCTjw4578zWTBZKAicRs+9CjOMMG5Z5fWqYsmhtksuPxEkZ7ePSoXnitJO3ZvFaVRGS4j7wKB48HB0+RIO/uDVHCei+xNThrruTakWFAKA5Nd9nro9p47wQP+GXCmXbGfw5jzjOcajjOKA6bxdSYJgoLExuAAMkkqcAetAcx+FXDbzh3DbtXtZPxHeF4Y9jrJjVV3BwBqBzk8qA+dhvhnIbdprq5vre6nd2uEikRATqbGfA2rIJPPHiNAe/h3wO64XxC5tlhmk4fI2Y5m0+FwowxAwcHdCQu+FOMUBN+GHZ6WNuKLd25WO5nLqJACrxsXzkZPQjY+dAUztB8L7i1v4DZLLNZiZJymc90Q41Dc+LwjYjfAAPLJAs3xG4beni9neWto9wtvGNWGVAW1OdOWPkwPKgMXai643xKFrROHLaxyYEkkkyt4c5xtuBkb4DGgLpF2RjThJ4eSWUQNGWA3LEElwPPWcge1AUf4H9i7i1lnnvInSXQsUQfBGjOWwQT/Cox5UBquC/DiZOOamhk/ApcPNE2Boz8yDTnIAYAZxuFFAW343cDuLuC2S2haVln1sFxsoUj94gdeVAYvib2EE9tDcWMIju4GVo1RFUuCRlWGAMg4bJ8iOtAZO2sd5f8EaM2kiXbGIPFgYyrhmZTnGnAJG+elAXDsbC8dhapIrI6QorqRuGVQCNvUVhApfwd4Hc203ETcQvEJpVeItjDLqkzyJwfENj51kHzthwO5k4/YXMcLtBCiLJIMYB1yE9cnAYZwKAkRcGuP8A2ka67l/w5t+6EuBp1aB65xsRnFAV34rfDGQu1zw1G1THTcQJsGz4tY5ADIGVPXBFAbftH2Gnu+F2Hdfsr20SMor4HiVQHUncA5UEHlt5HNAQ73ifELgRredn1uJowVVmdDFlsaiAwIGSo6nlzoCxfCHs1c2NtMlykcbSzGZURtWgMqgqceEY07YJoC+UBD4natIFCnGGBPPl9Krimot2RzQc0kjPbIVUA8xWknbtFIqlTI8Yh70Yx3mDjnyydXpzzW78TRvwTXh69uSbUiwoBQCgFAKAUAoBQCgK52w7aWvDkBncl2GUiQapH9hnYepIFLMpNlTtvivNhZZuF3C27gMkkbrKxU/KSmBjbfnUF1OJycNStG/hTq62Ll2Y7X2l+D+GlDMoy6EFXXpupHnVyZvaAUAoBQCgFAKAUAoBQCgFAKAUBD4kkhC92cHUM74261XE4pvUSzKbS0Ei3BCjVz61pKr2N43W5GS1jEoYN48HbI6kk7e5NbuctFVsTWOGvVe5NqRYUAoBQCgFAKAUAoDzJIFBZjgAEknoBuTQH5qvrg8QvHlA8VzKFXzWLIRceWI11Y8815fUZv7j32jv8P12PsOjwQ6b2W82n357J96brb0tnXWZYo8nwoi/ZVH6AV8/TnL72ee6jE5/2OZl4laXYGl7h3SZfNZQzr9VIX7elfSdLPTLwlwuPQn1/QqHTQzcPv67/Lj+DvVegeGKAUAoBQCgFAKAUAoBQCgFAKAh8TkkAXuwSdQB2zt1quJRbeojmc0lpJFuSVGrn1qcqvYpFutyLHw8CUSatwCMY8yT+tUeVuGmiawpT12TqkWFAKAUAoBQCgFAKAqHxX4j3PDJwDh5gIE88yHS32TUfpWs5KMW2VwYZZsscceW0vics+H3Dw90Gx4bdMjy1ODGv+3X/avnuom1ifnJ/lu/nR9n7YlGMsfTR4ir+i+Vlt7czf8ADiLO87iP+nd5P9ikfUVz9HH+5q8t/wDj5nkxx+LOOPzfy5ZD7A2XfcUU80tYTIf/AJkpKJ9Qoc/Wvc6GHuuRj2/nuccS7K/j+/mdhrvPnhQCgFAKAUAoBQCgFAKAUAoBQEPid00YUqM5YA8+X0quKCm3ZLNkcEmjPbSFlBPM1pJU6N4u1ZDjsGEwk1DADDG/ViR+dVeVOGmiSxNZNV/vc2NQLigFAKAUAoBQCgFAcf8AjZxHXcW1uDtGrTOP8zfs4v7CSuPrJ1CvM+h//N9M8nV+J2ir9Xsvr8D38OrMLamTrM7P/SPAmPTC5/qNeB1kvfUfJfnuX6rL43UTyLu6X4Lb6X6kDtFc97eFc+G3QLz/AMSTDN9QgT/Uavgjpw3/ALP5L9bL+zIassp+W3q939C4/CGwxayXJ53MrOD/ANmn7OL6YUt/VXv4YaIJHzfXZvG6iU+1/IvdVOQUAoBQCgFAKAUAoBQCgFAKAUBE4hed0FOM5YLzxzqmPHrbRLLk8NJmeCTUoblmtJKnRvGVqyFHBL3wYk6MNkavNiRt7EVZyhoruRUZ+Jfb+TY1A6BQCgFAKAUAoBQCgPzl2vvzd31w6c3l7iI/yt3KH21Zb615fUyUstPhfyz7T2Wv6T2XPOvtS4/+Y/Pc6hawJBCqDZI0A9lUf/wV4EpPJJt8s8pJRjXkcwvLt3gklXeS5c92ORJlfRCPopUfSvax4l4scflt8Ofmd6m+n9nOfd7/APlx8Ed+4Fw1ba3hgT5Yo1Qf0jGfrzr2T5EnUAoBQCgFAKAUAoBQCgFAKAUAoCNfXKoFLDOWAGwO/wBapjg5N0TyTjBKzLA4KgjYGtJKnTN4tNWiHG83fAHPd4bOw56jp9eWKs1j0bckU8nib8fybCoFxQCgFAKAUAoBQGn7YcVNrZXE4+ZIzo9XPhQf6iKw3Ss2hFzkox5exwzsLY67uIc1hUyMfUDQmfcsT/TXz/UT/tyk++31Z9v7Vaw4sXSR4St+my+Lt+hdu3lwVs3RTh5isK+fjbD49o9Z+lcvRRTypvhb/Dj50eJOLnWNcyaX/PyNJ2VsxNxOzgABSBWuHHkEGiL/AHsD9K9roo23Nl/buVRjDAvx+iO03l7HEpaWRI1HNnYKPua9E+aKhefFPh6v3cTvcydEt42kJ9jsv96xZlI9L2vvGXWnC5dPQSTxRyEei5OPqRWviRN/Ckeh8Q4Y8fi7e5tOmqSLVGP/ALkRZce+KypJmri0WfhvEobhBJBKkqH95GDD+1bGpLoBQCgFAKAUAoBQCgFARb9owF7zlqGNid+nKqY1Jt6SeVwSWszQEaRp5dK0ld7m0arYhR3jmYIV8OG3wejEDflyAqzxx0ar3IrJN5NNbfybGoHQKAUAoBQCgPhOOdAaC97a2ETaGuoi/LQjd4+fLTHk59MVizNHOPif23ju0htYBKAX72QyRPGGRMhQBIAT+0IPL9yufqp1jf37HsewuneXrYeUfe+H60PhlZgRSz9ZJNI/liyo/wBxc14HWunGHkr9X+lHodZm8fqZ5FxelfhHb87MXa647y9iiHywIZW/nkyiD6KGP9QqnTR04XL/AG29EOgx+J1N9oq/V7flZC7H9nbq6luLqK9ktY2fuf2a+N1j2OGyNI1E17OF+HjS9Tyuvfj9TOV7J18C7WPYKzXJmQ3Uh+aW5Peuf9WwHoBWXkkyCwxRYbKyjhXTFGka/wAKKFH2UVo22bqKXBnrBsKGDSXXZS2ZjJGpglP+LbsYZPqU2b2YEVuptGjxRZ8trriNrsxS/iHtDcgf93If9FVjlXchLC1wbPg/be0nfui5gn/6i4HdSfQN83I7qTVU7ItUWSsmBQCgFAKAUAoBQEW/jjYL3hAGoEZON+lUxuSb0k8ig0tRmgUBQF5dOtaSbvc3jVbEOPiOZRHp5hjnPkxH6VV4qhqsis15NFGwqJcUAoBQCgI/ELxYYpJX+WNGdsc8KMn8qA50ttNxdlnuxJDZ4BhtA+DKDuJJih5EEYT/AMmM8lbI6MeK92Wiw4bDCumGKOMeSIF/IVBts6FFLg4v8QOId7fXLrv3emCPfOSg8Q+srEfSo5fenGHr+/Q+g9k/9P0ebq+/C9P1fyOlcB4eLe2hh/gRVJ82x4j9Tk14ObJ4mRz8zzccdMUmc44jxP8AZ3d2P8R2KewxFF98A/1V60MXvQxeX8s9Dpp+B0U8/d2/ojqnYnhZtrG3hPzLGC/87eN/9zGu+btngY01Hc3dam4oBQCgFAKAicS4XDOumeJJV8nUNj2zy+lZTa4NXFPk1KdnpYTmzvJ4f+zkP4iL0GmUllH8rCqLK1ySlgT4M47Q8Rg/59nHcqP37WTS3qTFNj7BjVVlTIvDJEqz+Idix0yyNbP/AAXMbQn6FhpP0JrdOybVG6u+OW8cLTvNGIlGS4YMPTGnOSegG5rJgrf/AL0LA8jcEeYtZsf/AKVv4c3xF/A18SHmgfihYjBb8QiZwXa2lCD1JK7CjxTStxZhZIN0mi4wTK6q6MGVgCrA5BB3BBHMVobmSgI19aCQKGJGGBGMfrVMc3B7E8mNTSTM0EYVQB0rSTt2bxVKiKl8pkCaTkgnO3QkH8jVHjahqskssXPTRNqRYUAoBQCgKx8SZ9PD5kHOYx26+80ixn+zE/SsPgyuSWq42HIbCuM9BEPjnEBb28053EUbPjz0rkD6naspW6MSdKzh/Za0aW7tkbc6zPL1+XLk/WRlrgz5PdyZPRev6H0XXR/p+kwdIuX7z9N3/wCz+R0vtheGK0lKnDsBGh8nkIjU/Qtn6V5nSwUsqvhb/Dc8yabWlcvb47FJtbFZLqxsx8hcO4A/chXXg+hKgV7PTJuUsj/dnZ7XkseKHTx7/kv1O0Vc8UUMnxWBGRuOlZMGp4TdPcO0uSsKs8cSjlJpOlpWOORYEKBtgat8jGWq2NItydm3rUoM0MChkUAoBQHmWJWGGAYeRAI/vWTDSZobzsTYSZ1WsQJOSUXuznz/AGeN/WtlOS7mjxRfYo97YCy4kbaMyGGaASxh3Z9LqxVwCxJ3Az9q9n2b1EpScZOzxvaGCMEnFGxePUCCNjsa9h77HlcFo+CkjHhMKsc6HlQeyyNivmap0fQcl6oCHxKz70KM4wwblnlVcWTQ2yWXH4iSJFvHpULzxU5O3ZvFaVRGSaLvAABrwcHT6nO/vmqOM9FvgmpY9dLkm1IsKAUAoBQFF7fT95ecNtB1ma5k/lhQlc+7kfatJukb41ckb+uQ7yjfFriOm2jgB3nkGf5I/wBo30JCr/VST0wcv3udXQYfG6vHj++3+C3/AENB8MbDL3FwfSBD6L4pMf1ED+mvI6yVQjj9X9Pkd/tHL4vWzl2jUV6c/Mnds7nXcW8AOyBp5Pf5IgffLn+msdJGscp+ey/N/Q06KHidSvKO/wBF9T78NLLvLu7ujuEC20Z9sPL/AHIFeviWnEl57nF7QyeL1cn2W379TpNZOYEVkwyg/i5IeDPHH4ZY5Gswf4SbnuFbHnoZWHuKrVzIW1Cjcre93osbAK7woEZ21GKAKoUByvzScj3YIPUkCta7s2T/AMYntezkz57+/uXB5pGI4F36ZRdePZs+tY1LsjOhvlm6sLGOGNY4lCIvID1OSfUkkkk7kmtW75KJJKkSKwZFAKAUAoBQHPu2Q1cWslHNbeZm9iQo/uK9P2b/ANyzy/aP2SWYsb+W5+le5qPG0m7+DcBXhUBO3eNJIPZpWI/tXzzduz26rYu1AQ+J27uFCHBDAncjb6VXFKMW9RHNCUktJntkIUA860k7dopBNKmRo44e9BBHeYONz5nVt75rdvJo34JpY9drknVIsKAUAoBQHOOCzi94ldXo3ihX8Hbno2k653HmNewI6CoZZdjowR3stlQOo4z8T+JB76Q5ytvEI8f5zmWT+xjH0qebfTj8/wCD3PYiWKGbq3/iqX5v6Fx7E8OMFlCjfOV1v/M51sPpnH0rxOrya80muOPhsediT03Ll7v1KfxXiIL3d1zALIvqsOUH3bUf6q78eN1DH+99z1Oiaw9Pk6h/f8tl8/zLr2M4NLHwmKNJO6nde+LlQcO7d5hgeYxhT1xnBBwa9STWo+bim433e5Oh7WRR4S9ItZhsRJtGxHNo5D4WU8+YIzuBWND7BZEvtbE49pLPTq/FQafPvUx+dY0vyNtcfM55cQNxS6lSyaSOxkdJLmcjCtLFgAwZ31HSoJ5ZTPvW9K35IVrltwdM4Vw6O3iWKJcKv1JJ3ZmPVidyTzNRbs6IxSVIl1g2FAKAUAoBQCgFAUEr33FruTG0EMVuD/mJMrge2RXrez1SbPG9oStpGftFEwtpBH/zHHdR+ryERry9WrvzZKgzixRuaR0XgvDltreGBPlijWMeoVcZryD1CbQEPiQkwvd89Qzy5dedVxaLeoll10tBIt86Rq59anKr2N43W5GSyQSB9R1YO2R1JJ/M1R5JOGmtiaxRU9V7k2pFhQCgFAU/4g8YkCx2Vt/0m6yurGe5h5SzHywDgep64rWTpG0VbokcG4XHawRwQjEca6V8/Mk+pJJJ8zXI3bs7ox0qjPeXKxRvI5wiKXY+SqMn+wolYbpWcA4ejXdzCrjxXM/eyjyXV3sg9goC1y5clOeT/VUvx4R7+eP9N7Nx4P8ALI7f4cv6I612ivjBazSL8yodA83PhQf6iK8bBDXkUX+13PPnajtzwjnh4cH/AAdkDnvZER/Mxp45T9h/eva6f38ryM7vabWDpI4I96Xouf3950rjva+G2lW2RJJ7krlYIV1MB01Hkoxvv03rrUG9z5+WRR2NZdDit2ulrezt4m5rOfxD+nhA0Z962WmJq9cuxreE/CC2WTvbmQztnOhUWGH0Ghd8emRWXlfYwsC7nRbeBUVURQqqMKqgAADkAByqVl0kuDJWDIoBQCgFAKAh8Z4gtvBLM5GmNGc564GQPqcD61slbo1k6Vmm+HkMwskkuGYzTM076iTp1nKqA3IBcbdKzOr2NMSem2bvil8kEMk0hwkaF29gM49zyHvWqVujeTpWVzsjwqSOAvMD387tcTD+F3x4PZVCr9DXtYEoQo8HO3Odky3t++4hDFvotl/EyY/jOY7dD95H/oWp9RO/dK9PCrkXyuY6RQEPicrqF7sZJYA7Z261XFGLb1Es0pRS0me2YlQW59elTlSexvFtrcix8OxKJNXIMMY82J/WqvLcNNElhqeuyfUS4oBQGG9uRHG8jfKilj7KMn8qA5XwB7udWve6czXWl9ayRKscAz3UCGQMdgdTHQNzzyKhNpvc6IRaWxeLKJlUBmZjzOoqSPTKqoIHtUWdEVSOT9re0Elr+N4dIZXa4lDQOx1BbeXeVc89sMoHr6VSVKOvyQ6bE8ueOF/5NfDv8h8NrDXcTTnlGoiT+ZvHJ/t0D6mvE6uenFGHnv8ARfU9/wBq5Fk6xpcQSj68v6G77b3OWt4AebGZx/lj2Uf/AJGU/wBNT6SNKU/T4/p+Zz9LDxOoivLd+nHzZU7XjYhvpHVTLcJEIrSEAnVLL8zHHRVAzuOf29npYf278zl9s5m+p0/6r5sufZHhwse9mvNb300ZnmYDX4A2Gjj08yvhLAea42Aq0nq2XB5kFp3fJu+y3HxM8kLOHZQssT4x3tvJvFJjzHyNy3XkM1rKNbm8J3sWKtCooBQCgFAKAUAoDl/xS7VR9/BZ6XmRWE13HEMsQnjjjORgAkBm9MVfHHazmyz3og3vxs07LZMCQCuuTAwRkHZeWKeD95jx/JHrsZxC843cCS4ASyt2D92gKo8oOqNWJJL4+Y9NhtvVseOKZDLlk0dU4jOsEUk0hwkal3PoBk11OaRyKDbPHYKwkWBp5hpmunMzr1RSAIY/6Ywo981zN27OlKlRZqGRQEPid2YwpABywWq4oKbaZLNkcEmiRbyalBPWtJKnRvF2rIUdk4mD6hpAbbJ6sSPTkRVXki4aa3IrFJZNV7fybGoHQKAUBE4vCHgmU8mjcH6qRQFJ+Gs+vhdmfKIL/pJX9K5Mn2mduL7KLNWhU5P8aLYJcWVxtgrLG3pgB1P92rMouWNxR0dBmjg6yGSXG/5M3vYLhxgso9Qw8mZpPd98H2XSPpXg9Zk15Wlwtl6fqUhKUryS5k236lWvJZ76+uBYoHK6Ye/Y/sY1Vck56kuzbDPIGvU6bpaxR17d677/AKUa4uv8HX4auT2vskv1svnZDsTDZZkP7W5YftJ2G5zzCjkg6bb4511uW1Lg46cpOcnbfc3HG+FiePSGaORcmKVdnjbHMeY6FTswyDROjEo2jVdm+zyxkO6lXhkuEhIOMwySFwpA2K53APLAxW0pGkIeZZamWFAKGBQChkUAoDR3/Fnkka2sgHuBgSOd4rYH96Q9W8oxueuBvVYY75IZMqWyLBwLs7BaxGONclsmWRt3lZvnZ2O5J+3QbV0UcrZxzjfYayguBDxFpIYNZNpcp8jREljbysQdDIScMeh9qA6v2fisoLdUtXhEC8isild+ZLZOSfMmt00jRxbNTdN/6yuI4YSHsonEl1KDlJXU5jgUjZgGCs5G2wHmKw3ZmMaLzWDIoBQEW/vBEFJGcsF+9Ux49baJ5cmhJmaCTUoPnWklTo2i7VkKOOXvgST3eGzuP4jp29sVZuGilyRSyeJb4/k2NQOgUAoCg/Ebick7Jwu0bEs41XMg/wAC3zhif8z5wB78sg1rKVI2jFt7FM7IRX8PDpDbTQ6LWW4XuXiJaQRuWYGTVgE74wo586lLS5blo6lHbsdK4PxBbiCKdPlkRXGeYyM4+nKotU6OiLtWcu+Nl53k9pbIusoTJIoz++QqJ4QTlgGAABJyMCq41syGWXvIzN2f4rxADv2FtCxAaP5Ro5kaBl2zy8TKPSufF0uDDulb82byllybPZG4n4ZecLi76G4E1tCC0tqYI4/BnLmMxjZgMnfn1NXtS2Zq4yhui82V0ssaSIco6h1PmrDIP2NTaounaszVgyKGCn3XxKsVlaFHkmkU6dMMTPkjnpI2P0qixyJPNFGRrzi10P8AhbRLWM/4t2f2hHpEmSp/mqkcS7k5Z32PDfC6W4wb/iVzKw30xaYox7DB++BVFFLgi5N8nqD4dXlvtZ8VmCDlHPGsy+2cjA9gKOCZlTaMn4PjyHGOHSjzPfIT9tq08JG/jyMyWvG2OCvDoh55nkP2yKeEh48jZWnZSd97y9kkB5xQqII/qVzIf9YrZY4o1eST7lh4XwyG3jEcEaRoOSooAz1O3M+tbkyXQHmSMMCGAIPMEZB+hoDVSdl7Jm1m0ty38Rhjz98UBtUQAAAAAbADYCgPVAKAUBGvp0QAuMgsANs71THGUn7pPJOMUtRmgcFQRy6VpJNPc3i01aIUcsvfAEHu8Nnb/Mcb+2Ks1DRa5IqWTxKfBsKgXFAVrtx2pFlEqopkuZj3dtEObP5nyVcgk1hujKVmp7H9njaxs0r97dTHXczHcs3RR/lXkBt7DlXLOWpnZjhpRC+HEebe4J+WS8uSB6GTH6Gsz5RjFwzN8NY9PDoV6K0wX+UXEgX+2Kxk+0ZxfZKlwC0i4lLxqPbUbhWhmB8SlNawspG4Clcj0JqjelIlFanIvPYzi5urOKV/+ZgpKPKRDok/uM/WpSVMtjlcTVdr+Md/3nDrU67mVSkhG6QI2zvIw5HSdl55IraKr3mazlfuosvCbBYIIoV+WJFjB8wqgZ/tWjduykVSoxcc41BaRGW4kEaDlnmx8lA3J9BWVFvgSko8lHW/4jxrwWaNZ2R2e5kGJJF6hAPr8v1YcqvHGlycs8reyOk9l+y9tYQrFBGBpGGcgd456szAbk/aqkTdUAoBQCgFAKAUAoBQCgFAKAUAoCLf93he95ahjnz6cqpj129JPLopazNBjSNPLpWkrvc2jVbEKO+YzBNI0kNvg9GIH5CrPHFQ1WRWWTyaa2/k2NQOgUBy7sIfxk93xGXxO0zwW+d+6hj2AXy1EnOOf1rnyvsdWCPcu1RLnLuwHDJ54JraW7lgNvNIjxQYjkJZy5d3IJKnJC4AGxOT0vNpO0jmgm1TZvO1vF4eG2QtrfaUoY4U1ZZQdmlY88DJOTzO1Tb/AMpfv7jqxYZZJLFj5/Jd2/uRSex3Bbiwht7+2Uy60JuIATqkiZtUZQfxhcHH2rmfXQeaWKey7P7+/wAya6eUYqcN/wDjsb63n4TO8kgvZrXvH1z2xnNspkx4iynG52zg74rsuVef3kvcb5r7jdw9q+EWMWmKeBVH7sPjZj5nRksfUmtdM5cm6nCK2Mljx29v8ixtmhi/+KugVGPNIhu/vnHnW8cXmTln8jd8F7AW8bia5LXlz1mn3A9Ej+VB6D71ZJIg22W1RjYcqyYPtAKAUAoBQCgFAKAUAoBQCgFAKAUBFv4UYKHOAGBG4G/TnVMcpRb0k8kYyS1GaBQFAXcdK0k23ubRSS2IkfEcyiPTzDHOfJiOWPSqvFUNVklmueiifUS4oDk/wik0xXlux8cN5KCp5hTjBx5Ehq58q3OrA9mX2onQafi3Ze1uZFllizIBgSK7xvjoC0bAke9bKbROUIvdnIrHs61/c3X4SLuoDKY+9bOlVUBCQWOp2O7Y823xUeomozi5Pjseh0fWYsHSZIRT1ztX2S4579zp1rwW8hQRo8VwqjCtKWicADAB0Kyt7+H9a4v6THmlqTcb9TjjnnBVycyllIgmaRP2+t+8Rxuszt8uD6sAPMYroeNrKodtvgj3Ony4o+z3kVNq7v8A2f7+B3Lsz2ZgtbeGJYo9UaAF9C6i2MsxOM5LZP1r1z5E3tAKAUAoBQCgFAKAUAoBQCgFAKAUAoBQCgIt/ZiQKCcYYN9qpjyODbRPLjU0kzNBHpUDnitJO3ZtFUqIyXiGQIFOrB3wOhIO+c8wao8clDVexNZIuemtybUiwoCndrexXfSi8s3/AA96g2cDwSj+CVR8wPLPMbc8CsNJmVJrgidlO0v4rvIpYzBdQHTPC3TydT1Q9D6jnkE8s4aTsx5NRYa0KlM7CQCK44nCOS3feAeQljV/tXJ1v24v7iWPZNfeXeKt+mDKbxLgEXEuIo8QCxWrp+JnVj+2kjOpbfSPC2jwlnOSM6RyOPTjFPdnO8kknFN0+x0mtyQoBQCgFAKAUAoBQCgFAKAUAoBQCgFAKAUBD4laGQKAQMMG+1VxZFBtslmxuaSRIt49KgeVaSduzeKpURkeHvAAB3mDjY8snVv75rdrJo+4mnj17ck2pFhQCgKP8RuASnu+IWY/4u2Byv8A18P78Rxz8x9epBGJK0bRdOyfwTi0V1Ak8LakcZHmD1U+RB2Irkap0d0ZKSs0XC1CcXvuQ7yC2k9yNcefso+1cvWK4xf4/Q0X2mbDtBfSM8dnbHE8/wAzj/AhBxJN6Nvhc82Poap0cL3ZpllSLTwbhcVrDHBCumONdKj8yT1JO5PUmvSOUm0AoBQCgFAKAUAoBQCgFAKAUAoBQCgFAKAUBD4nC7BQhwQwJ3xtVcUoxb1Es0ZSS0me2UhQG59a0k03sbxTS3IyQxd6CD48HA1epzt75rdynorsTUceu1yTqkWFAKAUBzjivDH4XcPc28ZexmJe6jTdoH6zIvMoR8yjljIqc4aiuPJpZzn4x3CS3VpNA3eia3KoUOdR1sE5dcty860hF1RVzip6mr2fxrZ+j3Ou/DPszJaWqtcsz3Uir3rMdRRVH7OIHyUE9eZNWSS4OZuy4VkwKAUAoBQCgFAKAUAoBQCgFAKAUAoBQCgFAKAh8S7zC91z1DVy5dedVxaLeolm10tBIt86Rq59f/IqcqvY3jdbkRbNFlD6/F4gASN8kk+vWq+JJw01sS8OKmpXuS3uFBwWUHyJGfTapqMmrSKucU6bEs6r8zKvuQPzooyfCEpxjyxLMq/MwGeWSB+dYUW+EHJR5YaZQNRYAHkSRj03ootukg5JK2x3y6dWoafPIx96aXdUNSq72K3F2J4b+IF2lvEJVbXrU4UN/EVB0568ue9HFp00ZU01aZZIplb5WDY54IP5UcWuUYjJS4YiuFb5WU+xB/KsuMlygpxlwwtwpOkMpPkCM+u1HGSV0FOLdJj8QurTqXV5ZGftTTKrrYa43V7h51BwWUE8gSAfTaijJq0g5xTpsSzqvzMq+5A/OijJ8ISnGPLEkyruzAZ5ZIH51hRb4QckuWGmUDUWAHnkY+9NLuqDkkrvYCZdOrUNPnkY+9NLuq3GpVd7BJlIJDAgcyCCKOLTpoKSatMRTK3ysGxzwQfyo4tcoRlGXDEc6tsrKT6EH8qy4yXKCnF8MLcITpDKT5ZGftTTJK6CnFurPhuEzp1Lq8sjP2pplV0Ncbq9z686g4LKCeQJANFGTVpBzinTYlnVfmZVzyyQPzrCi3whKcY8sSTKoyzAA8iSB+dFFvhByS5YaZQNRYBfPIx6b00u6oakld7ATLp1ahp88jH3ppd1W41KrvYJMpBIYEDmQQQKOLTpoKUWrTEU6t8rBsc8EH8qOLXKEZRlwyHf3+AvdFWOoBgPFgdTgcqrjxXevYlky1Wjf5ku3clQTsetTkknSKxbatkdOHgOHzkgkjbfck45+prd5Xp0k1hWrUfbiwVnDnGRjp5HPnSOVxjpMyxKUtQvbBZCCcbeYz+tMeVw4GTEp8nq9shIADjbzH/jWMeRwexnJjU1uJ7MNGEOMDHTyHvSORqWoSxqUdJ9/Bju+72x7bc8+dPEevUPDWjQfLeyCoUGMHPTzGPOksjlLUI4lGLiLGyEecY38hj9aZMjnyMeNQ4PNlYLGSRjcY2GP1rOTK5qmYx4lB2hDw9VkLjGTnp5/WksrcdIjiSlqB4eved5tnOeW/LHnTxXo0jwlr1i4sFdw5xkY6eRz50jlcY6RLEpS1M+31gsuM428xn9aY8rhwMmJT5Pt5ZCQAHG3mM/rWIZHB2jOTGpqmfZbMNGEOMDHTy+tFkalqEsacdJ8FmO77vbHttzz508R69Q8NaNAt7IIjIMYOenmMedJZHKWoQxqMXFCxshHnGN8chjl9aZMjnyMeJQ4PNnYLGSRjcY5f8AjWZ5XNUzGPEoO0IuHqshcYyc9PP60eVuOkRwpS1BuHqZO82znPL0x50WV6dIeFa9QurBXcOcZGOnkc+dIZXGNITxKUtTPt9YrJjONs8xnn9axjyuHAyYlPk+3dkJFAONvT0x50hkcXaMzxqapiWzBjEe2Bjp5fWiyNS1B404aQtmBH3e2N+m25z50eR69QWNKGgW1kERlGMHPTzGPOksjlJNiGJRi0hY2QjzjG+OQx+tMmRz5MY8ShwebSwWNiwxv6eufOszyuSpiGJQdomVIq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41475" y="-1660525"/>
            <a:ext cx="3810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617051"/>
            <a:ext cx="1887141" cy="1365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6002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Slow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Who is the fittest?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George Clooney on why he's an atheist/agnost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1600200"/>
            <a:ext cx="4147793" cy="3352800"/>
          </a:xfrm>
          <a:prstGeom prst="rect">
            <a:avLst/>
          </a:prstGeom>
          <a:noFill/>
        </p:spPr>
      </p:pic>
      <p:pic>
        <p:nvPicPr>
          <p:cNvPr id="50184" name="Picture 8" descr="ent_110811_dugg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1524000"/>
            <a:ext cx="4046251" cy="24384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943600" y="1066800"/>
            <a:ext cx="4495800" cy="4114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228601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" action="ppaction://noaction"/>
              </a:rPr>
              <a:t>Overpopulation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28601"/>
            <a:ext cx="4038600" cy="4525963"/>
          </a:xfrm>
        </p:spPr>
        <p:txBody>
          <a:bodyPr/>
          <a:lstStyle/>
          <a:p>
            <a:r>
              <a:rPr lang="en-US" dirty="0" smtClean="0"/>
              <a:t>Have tons of babies at a time</a:t>
            </a:r>
          </a:p>
          <a:p>
            <a:pPr lvl="1"/>
            <a:r>
              <a:rPr lang="en-US" dirty="0" smtClean="0"/>
              <a:t>Predators kill most offspring</a:t>
            </a:r>
          </a:p>
          <a:p>
            <a:pPr lvl="1"/>
            <a:r>
              <a:rPr lang="en-US" dirty="0" smtClean="0"/>
              <a:t>More babies = more that survive</a:t>
            </a:r>
          </a:p>
          <a:p>
            <a:endParaRPr lang="en-US" dirty="0"/>
          </a:p>
        </p:txBody>
      </p:sp>
      <p:pic>
        <p:nvPicPr>
          <p:cNvPr id="5" name="Picture 8" descr="001-Turtle_eg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4038600" cy="4572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5814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0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0" y="1"/>
            <a:ext cx="4038600" cy="4525963"/>
          </a:xfrm>
        </p:spPr>
        <p:txBody>
          <a:bodyPr/>
          <a:lstStyle/>
          <a:p>
            <a:endParaRPr lang="en-US" u="sng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716281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Mutation </a:t>
            </a:r>
            <a:r>
              <a:rPr lang="en-US" sz="2400" dirty="0">
                <a:sym typeface="Wingdings" pitchFamily="2" charset="2"/>
              </a:rPr>
              <a:t> New Genetic Trait  advantageous  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</a:rPr>
              <a:t>passed down to offspring</a:t>
            </a:r>
            <a:r>
              <a:rPr lang="en-US" sz="2400" dirty="0">
                <a:sym typeface="Wingdings" pitchFamily="2" charset="2"/>
              </a:rPr>
              <a:t>  </a:t>
            </a:r>
            <a:r>
              <a:rPr lang="en-US" sz="2400" dirty="0">
                <a:sym typeface="Wingdings" pitchFamily="2" charset="2"/>
              </a:rPr>
              <a:t>Evolution!!!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31746" name="Picture 2" descr="http://bigkingken.files.wordpress.com/2011/07/3.jpg?w=6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6084" y="1828800"/>
            <a:ext cx="3352800" cy="3604262"/>
          </a:xfrm>
          <a:prstGeom prst="rect">
            <a:avLst/>
          </a:prstGeom>
          <a:noFill/>
        </p:spPr>
      </p:pic>
      <p:pic>
        <p:nvPicPr>
          <p:cNvPr id="4098" name="Picture 2" descr="http://upload.wikimedia.org/wikipedia/commons/0/09/Polar_Bear_-_Alas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828801"/>
            <a:ext cx="4845844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7200" y="316468"/>
            <a:ext cx="229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OF THE PAGE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84" y="5448302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49" name="Picture 1" descr="http://evolution.berkeley.edu/evosite/misconceps/images/misconceptions_beaver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838200"/>
            <a:ext cx="6070768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Natural selection - Natural selection Picture Slides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788670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5105400"/>
            <a:ext cx="830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90" t="14740" r="10111" b="9957"/>
          <a:stretch/>
        </p:blipFill>
        <p:spPr>
          <a:xfrm>
            <a:off x="1661013" y="29308"/>
            <a:ext cx="9022374" cy="5076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2332892"/>
            <a:ext cx="17848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Diurnal Worms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39200" y="22860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Nocturnal worms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1" y="3335776"/>
            <a:ext cx="508341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There are 2 types of worms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1" y="3655422"/>
            <a:ext cx="508341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nocturnal worm is not getting eaten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382" y="3928646"/>
            <a:ext cx="508341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worms produce 500 babies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1" y="4233446"/>
            <a:ext cx="66294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nocturnal worms are burrowed </a:t>
            </a:r>
            <a:r>
              <a:rPr lang="en-US" sz="1600" dirty="0"/>
              <a:t>u</a:t>
            </a:r>
            <a:r>
              <a:rPr lang="en-US" sz="1600" dirty="0"/>
              <a:t>nderground when the birds are feeding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1" y="4614446"/>
            <a:ext cx="66294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Eventually there will be no more diurnal worms and only nocturnal worms.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85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sz="3600" dirty="0">
                <a:hlinkClick r:id="rId2"/>
              </a:rPr>
              <a:t>Charles Darwin</a:t>
            </a:r>
            <a:endParaRPr lang="en-US" sz="3600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990590" y="274639"/>
            <a:ext cx="4677410" cy="4525963"/>
          </a:xfrm>
        </p:spPr>
        <p:txBody>
          <a:bodyPr/>
          <a:lstStyle/>
          <a:p>
            <a:r>
              <a:rPr lang="en-US" dirty="0"/>
              <a:t>The Theory of </a:t>
            </a:r>
            <a:r>
              <a:rPr lang="en-US" b="1" dirty="0"/>
              <a:t>Natural Selection</a:t>
            </a:r>
            <a:r>
              <a:rPr lang="en-US" dirty="0"/>
              <a:t>.</a:t>
            </a:r>
          </a:p>
          <a:p>
            <a:r>
              <a:rPr lang="en-US" dirty="0"/>
              <a:t>Studied birds in the Galapagos</a:t>
            </a:r>
          </a:p>
          <a:p>
            <a:endParaRPr lang="en-US" dirty="0"/>
          </a:p>
        </p:txBody>
      </p:sp>
      <p:pic>
        <p:nvPicPr>
          <p:cNvPr id="5125" name="Picture 8" descr="[CharlesDarwin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685800"/>
            <a:ext cx="4054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959475" y="0"/>
            <a:ext cx="381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5075239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Galapagos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Darwin made a trip to the Galapagos Islands</a:t>
            </a:r>
          </a:p>
          <a:p>
            <a:endParaRPr lang="en-US" sz="2400"/>
          </a:p>
          <a:p>
            <a:r>
              <a:rPr lang="en-US" sz="2400"/>
              <a:t>Studied animals on each island</a:t>
            </a:r>
          </a:p>
          <a:p>
            <a:endParaRPr lang="en-US" sz="2400"/>
          </a:p>
          <a:p>
            <a:r>
              <a:rPr lang="en-US" sz="2400"/>
              <a:t>Noted differences between the same organisms on different islands</a:t>
            </a:r>
          </a:p>
        </p:txBody>
      </p:sp>
      <p:pic>
        <p:nvPicPr>
          <p:cNvPr id="9220" name="Picture 5" descr="Image:Galapagos-satellite-esislandnam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676400"/>
            <a:ext cx="4343400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36546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9" descr="Image:Iguanam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4381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Image:Harri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787776"/>
            <a:ext cx="4724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5" descr="Image:SulaNeboux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47244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7" descr="Image:Galapagos dove (Zenaida galapagoensis) -Espanola -Gardner B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&#10;Picture 1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609600"/>
            <a:ext cx="8534400" cy="5867400"/>
          </a:xfrm>
        </p:spPr>
      </p:pic>
    </p:spTree>
    <p:extLst>
      <p:ext uri="{BB962C8B-B14F-4D97-AF65-F5344CB8AC3E}">
        <p14:creationId xmlns:p14="http://schemas.microsoft.com/office/powerpoint/2010/main" val="42752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8243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Finches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Noted major differences between the beaks of </a:t>
            </a:r>
            <a:r>
              <a:rPr lang="en-US" sz="2400" b="1"/>
              <a:t>finches</a:t>
            </a:r>
            <a:endParaRPr lang="en-US" sz="2400"/>
          </a:p>
          <a:p>
            <a:endParaRPr lang="en-US" sz="2400"/>
          </a:p>
          <a:p>
            <a:r>
              <a:rPr lang="en-US" sz="2400"/>
              <a:t>Thick beaks = eat nuts/fruits</a:t>
            </a:r>
          </a:p>
          <a:p>
            <a:pPr lvl="1"/>
            <a:r>
              <a:rPr lang="en-US" sz="2000"/>
              <a:t>Many nut/fruit-bearing trees</a:t>
            </a:r>
          </a:p>
          <a:p>
            <a:pPr lvl="1"/>
            <a:endParaRPr lang="en-US" sz="2000"/>
          </a:p>
          <a:p>
            <a:r>
              <a:rPr lang="en-US" sz="2400"/>
              <a:t>Thin beaks = eat insects</a:t>
            </a:r>
          </a:p>
          <a:p>
            <a:pPr lvl="1"/>
            <a:r>
              <a:rPr lang="en-US" sz="2000"/>
              <a:t>Islands with few nut/fruit-bearing trees</a:t>
            </a:r>
          </a:p>
        </p:txBody>
      </p:sp>
      <p:pic>
        <p:nvPicPr>
          <p:cNvPr id="11268" name="Picture 6" descr="Darwin%27s_finch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1905001"/>
            <a:ext cx="3886200" cy="3667125"/>
          </a:xfrm>
          <a:noFill/>
        </p:spPr>
      </p:pic>
    </p:spTree>
    <p:extLst>
      <p:ext uri="{BB962C8B-B14F-4D97-AF65-F5344CB8AC3E}">
        <p14:creationId xmlns:p14="http://schemas.microsoft.com/office/powerpoint/2010/main" val="25906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Wacky Mac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was the most popular pasta color?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the least popular pasta color?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If the pasta was “worms”, what would eventually happen to the green worms?</a:t>
            </a:r>
          </a:p>
          <a:p>
            <a:pPr marL="0" indent="0">
              <a:buNone/>
            </a:pPr>
            <a:r>
              <a:rPr lang="en-US" dirty="0" smtClean="0"/>
              <a:t>4. Which “worm” would survive the longest??</a:t>
            </a:r>
            <a:endParaRPr lang="en-US" dirty="0"/>
          </a:p>
        </p:txBody>
      </p:sp>
      <p:pic>
        <p:nvPicPr>
          <p:cNvPr id="3074" name="Picture 2" descr="https://s-media-cache-ak0.pinimg.com/236x/f1/2d/0b/f12d0b62c364cb73c332763824b239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295400"/>
            <a:ext cx="553329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71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Wingdings</vt:lpstr>
      <vt:lpstr>Office Theme</vt:lpstr>
      <vt:lpstr>Natural Selection and Adaptation…54</vt:lpstr>
      <vt:lpstr>PowerPoint Presentation</vt:lpstr>
      <vt:lpstr>PowerPoint Presentation</vt:lpstr>
      <vt:lpstr>Galapagos</vt:lpstr>
      <vt:lpstr>PowerPoint Presentation</vt:lpstr>
      <vt:lpstr>PowerPoint Presentation</vt:lpstr>
      <vt:lpstr>PowerPoint Presentation</vt:lpstr>
      <vt:lpstr>Finches</vt:lpstr>
      <vt:lpstr>Wacky Mac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  <vt:lpstr>Who is the fittest?</vt:lpstr>
      <vt:lpstr>Who is the fittest?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 and Adaptation…54</dc:title>
  <dc:creator>Marcello, Anna S.</dc:creator>
  <cp:lastModifiedBy>Marcello, Anna S.</cp:lastModifiedBy>
  <cp:revision>2</cp:revision>
  <dcterms:created xsi:type="dcterms:W3CDTF">2016-01-19T17:16:36Z</dcterms:created>
  <dcterms:modified xsi:type="dcterms:W3CDTF">2016-01-20T18:22:28Z</dcterms:modified>
</cp:coreProperties>
</file>