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4380-F6B6-4E95-9782-4B658BB4614D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5E7E-BBF7-4C4E-8790-6BA7598CA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1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4380-F6B6-4E95-9782-4B658BB4614D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5E7E-BBF7-4C4E-8790-6BA7598CA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2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4380-F6B6-4E95-9782-4B658BB4614D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5E7E-BBF7-4C4E-8790-6BA7598CA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51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9F7F5-D19A-4DFE-A2B0-4A88BC313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13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4380-F6B6-4E95-9782-4B658BB4614D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5E7E-BBF7-4C4E-8790-6BA7598CA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6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4380-F6B6-4E95-9782-4B658BB4614D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5E7E-BBF7-4C4E-8790-6BA7598CA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6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4380-F6B6-4E95-9782-4B658BB4614D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5E7E-BBF7-4C4E-8790-6BA7598CA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53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4380-F6B6-4E95-9782-4B658BB4614D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5E7E-BBF7-4C4E-8790-6BA7598CA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4380-F6B6-4E95-9782-4B658BB4614D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5E7E-BBF7-4C4E-8790-6BA7598CA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6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4380-F6B6-4E95-9782-4B658BB4614D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5E7E-BBF7-4C4E-8790-6BA7598CA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1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4380-F6B6-4E95-9782-4B658BB4614D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5E7E-BBF7-4C4E-8790-6BA7598CA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3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4380-F6B6-4E95-9782-4B658BB4614D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5E7E-BBF7-4C4E-8790-6BA7598CA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3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F4380-F6B6-4E95-9782-4B658BB4614D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85E7E-BBF7-4C4E-8790-6BA7598CA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9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ohaus.com/input/tutorials/tbb/TBBread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ohaus.com/input/tutorials/tbb/TBBread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ohaus.com/input/tutorials/tbb/TBBread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Measuring Mass …3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74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1981200" y="-1"/>
            <a:ext cx="8229600" cy="792103"/>
          </a:xfrm>
        </p:spPr>
        <p:txBody>
          <a:bodyPr/>
          <a:lstStyle/>
          <a:p>
            <a:r>
              <a:rPr lang="en-US" sz="4800" dirty="0"/>
              <a:t>Cubes</a:t>
            </a:r>
          </a:p>
        </p:txBody>
      </p:sp>
      <p:graphicFrame>
        <p:nvGraphicFramePr>
          <p:cNvPr id="47161" name="Group 57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1981200" y="1066800"/>
          <a:ext cx="8229600" cy="4951610"/>
        </p:xfrm>
        <a:graphic>
          <a:graphicData uri="http://schemas.openxmlformats.org/drawingml/2006/table">
            <a:tbl>
              <a:tblPr/>
              <a:tblGrid>
                <a:gridCol w="1295400"/>
                <a:gridCol w="3276600"/>
                <a:gridCol w="3657600"/>
              </a:tblGrid>
              <a:tr h="4433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Cube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Material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3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3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3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3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3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3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3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3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3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3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 rot="1163019">
            <a:off x="8685909" y="2900641"/>
            <a:ext cx="182880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Sketch this on the back of page 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443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Mass …3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5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82562"/>
          </a:xfrm>
        </p:spPr>
        <p:txBody>
          <a:bodyPr>
            <a:normAutofit fontScale="90000"/>
          </a:bodyPr>
          <a:lstStyle/>
          <a:p>
            <a:pPr eaLnBrk="1" hangingPunct="1"/>
            <a:endParaRPr lang="en-US" sz="4000">
              <a:latin typeface="Bodoni MT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609601"/>
            <a:ext cx="8229600" cy="5516563"/>
          </a:xfrm>
        </p:spPr>
        <p:txBody>
          <a:bodyPr/>
          <a:lstStyle/>
          <a:p>
            <a:pPr marL="1168400" lvl="1" indent="-711200">
              <a:buClr>
                <a:schemeClr val="tx1"/>
              </a:buClr>
              <a:buFontTx/>
              <a:buChar char="•"/>
            </a:pPr>
            <a:r>
              <a:rPr lang="en-US" sz="3200" dirty="0">
                <a:solidFill>
                  <a:srgbClr val="7030A0"/>
                </a:solidFill>
              </a:rPr>
              <a:t>Mass is the quantity of matter (weight)</a:t>
            </a:r>
          </a:p>
          <a:p>
            <a:pPr marL="1168400" lvl="1" indent="-711200">
              <a:buClr>
                <a:schemeClr val="tx1"/>
              </a:buClr>
              <a:buFontTx/>
              <a:buChar char="•"/>
            </a:pPr>
            <a:r>
              <a:rPr lang="en-US" sz="3200" dirty="0">
                <a:solidFill>
                  <a:srgbClr val="7030A0"/>
                </a:solidFill>
              </a:rPr>
              <a:t>Instrument-balance/scale</a:t>
            </a:r>
          </a:p>
          <a:p>
            <a:pPr marL="1168400" lvl="1" indent="-711200">
              <a:buClr>
                <a:schemeClr val="tx1"/>
              </a:buClr>
              <a:buFontTx/>
              <a:buChar char="•"/>
            </a:pPr>
            <a:r>
              <a:rPr lang="en-US" sz="3200" dirty="0">
                <a:solidFill>
                  <a:srgbClr val="7030A0"/>
                </a:solidFill>
              </a:rPr>
              <a:t>Unit-grams, kilograms, milligrams</a:t>
            </a:r>
          </a:p>
        </p:txBody>
      </p:sp>
      <p:pic>
        <p:nvPicPr>
          <p:cNvPr id="21508" name="Picture 5" descr="tb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1" y="2850415"/>
            <a:ext cx="4984629" cy="3221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val 1"/>
          <p:cNvSpPr/>
          <p:nvPr/>
        </p:nvSpPr>
        <p:spPr>
          <a:xfrm>
            <a:off x="3995057" y="1716315"/>
            <a:ext cx="1219200" cy="4572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6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36577"/>
            <a:ext cx="8229600" cy="5821363"/>
          </a:xfrm>
        </p:spPr>
        <p:txBody>
          <a:bodyPr/>
          <a:lstStyle/>
          <a:p>
            <a:pPr marL="457200" lvl="1" indent="0">
              <a:buClr>
                <a:schemeClr val="tx1"/>
              </a:buClr>
              <a:buNone/>
            </a:pPr>
            <a:r>
              <a:rPr lang="en-US" sz="3200" dirty="0">
                <a:hlinkClick r:id="rId2"/>
              </a:rPr>
              <a:t>Using the </a:t>
            </a:r>
            <a:r>
              <a:rPr lang="en-US" sz="3200" dirty="0">
                <a:hlinkClick r:id="rId2"/>
              </a:rPr>
              <a:t>balance</a:t>
            </a:r>
            <a:endParaRPr lang="en-US" sz="3200" dirty="0"/>
          </a:p>
          <a:p>
            <a:pPr marL="457200" lvl="1" indent="0">
              <a:buClr>
                <a:schemeClr val="tx1"/>
              </a:buClr>
              <a:buNone/>
            </a:pPr>
            <a:r>
              <a:rPr lang="en-US" dirty="0" smtClean="0"/>
              <a:t>1) Place </a:t>
            </a:r>
            <a:r>
              <a:rPr lang="en-US" dirty="0"/>
              <a:t>all weights on </a:t>
            </a:r>
            <a:r>
              <a:rPr lang="en-US" dirty="0" smtClean="0"/>
              <a:t>zero</a:t>
            </a:r>
          </a:p>
          <a:p>
            <a:pPr marL="457200" lvl="1" indent="0">
              <a:buClr>
                <a:schemeClr val="tx1"/>
              </a:buClr>
              <a:buNone/>
            </a:pPr>
            <a:r>
              <a:rPr lang="en-US" dirty="0" smtClean="0"/>
              <a:t>2) Move </a:t>
            </a:r>
            <a:r>
              <a:rPr lang="en-US" dirty="0"/>
              <a:t>largest weight until it tips over, then move it back one </a:t>
            </a:r>
            <a:r>
              <a:rPr lang="en-US" dirty="0" smtClean="0"/>
              <a:t>space</a:t>
            </a:r>
          </a:p>
          <a:p>
            <a:pPr marL="457200" lvl="1" indent="0">
              <a:buClr>
                <a:schemeClr val="tx1"/>
              </a:buClr>
              <a:buNone/>
            </a:pPr>
            <a:r>
              <a:rPr lang="en-US" dirty="0" smtClean="0"/>
              <a:t>3) Move </a:t>
            </a:r>
            <a:r>
              <a:rPr lang="en-US" dirty="0"/>
              <a:t>smaller weights the same way until </a:t>
            </a:r>
            <a:r>
              <a:rPr lang="en-US" dirty="0" smtClean="0"/>
              <a:t>balanced</a:t>
            </a:r>
          </a:p>
          <a:p>
            <a:pPr marL="457200" lvl="1" indent="0">
              <a:buClr>
                <a:schemeClr val="tx1"/>
              </a:buClr>
              <a:buNone/>
            </a:pPr>
            <a:r>
              <a:rPr lang="en-US" dirty="0" smtClean="0"/>
              <a:t>4) Add </a:t>
            </a:r>
            <a:r>
              <a:rPr lang="en-US" dirty="0"/>
              <a:t>weights together  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5" name="Picture 5" descr="tb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1" y="3505201"/>
            <a:ext cx="5478311" cy="3540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177970"/>
      </p:ext>
    </p:extLst>
  </p:cSld>
  <p:clrMapOvr>
    <a:masterClrMapping/>
  </p:clrMapOvr>
  <p:timing>
    <p:tnLst>
      <p:par>
        <p:cTn id="1" dur="indefinite" restart="never" nodeType="tmRoot"/>
      </p:par>
    </p:tnLst>
    <p:bldLst>
      <p:bldP spid="22530" grpId="0"/>
      <p:bldP spid="2253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 algn="l" eaLnBrk="1" hangingPunct="1"/>
            <a:r>
              <a:rPr lang="en-US" sz="2400" dirty="0">
                <a:hlinkClick r:id="rId2"/>
              </a:rPr>
              <a:t>Using the balance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300</a:t>
            </a:r>
          </a:p>
          <a:p>
            <a:pPr>
              <a:buFontTx/>
              <a:buNone/>
            </a:pPr>
            <a:r>
              <a:rPr lang="en-US" dirty="0"/>
              <a:t>  70</a:t>
            </a:r>
          </a:p>
          <a:p>
            <a:pPr>
              <a:buFontTx/>
              <a:buNone/>
            </a:pPr>
            <a:r>
              <a:rPr lang="en-US" dirty="0"/>
              <a:t>    3.4</a:t>
            </a:r>
          </a:p>
          <a:p>
            <a:pPr>
              <a:buFontTx/>
              <a:buNone/>
            </a:pPr>
            <a:r>
              <a:rPr lang="en-US" dirty="0"/>
              <a:t>_______</a:t>
            </a:r>
          </a:p>
          <a:p>
            <a:pPr>
              <a:buFontTx/>
              <a:buNone/>
            </a:pPr>
            <a:r>
              <a:rPr lang="en-US" dirty="0"/>
              <a:t>373.4 grams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2532" name="Picture 5" descr="triplebeambalan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9163" y="228600"/>
            <a:ext cx="5512065" cy="456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3893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hlinkClick r:id="rId2"/>
              </a:rPr>
              <a:t>Balance</a:t>
            </a:r>
            <a:endParaRPr lang="en-US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5604" name="Picture 5" descr="6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219200"/>
            <a:ext cx="8077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016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274642"/>
          <a:ext cx="8229600" cy="619183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800"/>
                <a:gridCol w="4114800"/>
              </a:tblGrid>
              <a:tr h="4728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Object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Mass (g)</a:t>
                      </a:r>
                      <a:endParaRPr lang="en-US" sz="2800" dirty="0"/>
                    </a:p>
                  </a:txBody>
                  <a:tcPr/>
                </a:tc>
              </a:tr>
              <a:tr h="4728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28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28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28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280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280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280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280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280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280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280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280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1023170">
            <a:off x="6385192" y="1630888"/>
            <a:ext cx="3015362" cy="138499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charset="0"/>
              </a:rPr>
              <a:t>Sketch this on the same page as the notes</a:t>
            </a:r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77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886" y="160338"/>
            <a:ext cx="5023247" cy="6697662"/>
          </a:xfrm>
        </p:spPr>
      </p:pic>
      <p:sp>
        <p:nvSpPr>
          <p:cNvPr id="4" name="TextBox 3"/>
          <p:cNvSpPr txBox="1"/>
          <p:nvPr/>
        </p:nvSpPr>
        <p:spPr>
          <a:xfrm>
            <a:off x="9015341" y="2371022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Large Beaker</a:t>
            </a:r>
            <a:endParaRPr lang="en-US" sz="28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7772400" y="2242067"/>
            <a:ext cx="1216818" cy="47916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7100888" y="5181600"/>
            <a:ext cx="1566863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7" idx="1"/>
          </p:cNvCxnSpPr>
          <p:nvPr/>
        </p:nvCxnSpPr>
        <p:spPr>
          <a:xfrm flipH="1">
            <a:off x="6729596" y="956340"/>
            <a:ext cx="2128834" cy="42629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048000" y="2426732"/>
            <a:ext cx="2743200" cy="58900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048000" y="3429000"/>
            <a:ext cx="2743200" cy="17883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676650" y="4996934"/>
            <a:ext cx="2114550" cy="14656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352800" y="5572126"/>
            <a:ext cx="2743200" cy="47705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524250" y="1295400"/>
            <a:ext cx="1619250" cy="5334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43" idx="3"/>
          </p:cNvCxnSpPr>
          <p:nvPr/>
        </p:nvCxnSpPr>
        <p:spPr>
          <a:xfrm flipV="1">
            <a:off x="3499636" y="3962401"/>
            <a:ext cx="1491465" cy="21372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7605712" y="1676401"/>
            <a:ext cx="1385888" cy="4740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014676" y="1467158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candle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8784430" y="50431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Petri dish</a:t>
            </a:r>
            <a:endParaRPr lang="en-US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8858431" y="694730"/>
            <a:ext cx="1809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stopwatch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262187" y="978455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flask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524001" y="2209800"/>
            <a:ext cx="1990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eyedropper</a:t>
            </a:r>
            <a:endParaRPr lang="en-US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1823235" y="2924444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Small Beaker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1823235" y="3914513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pipette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676401" y="4719936"/>
            <a:ext cx="20002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Measuring spoon</a:t>
            </a:r>
            <a:endParaRPr lang="en-US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2057399" y="5572126"/>
            <a:ext cx="18811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Rubber stopper</a:t>
            </a:r>
            <a:endParaRPr lang="en-US" sz="2800" dirty="0"/>
          </a:p>
        </p:txBody>
      </p:sp>
      <p:sp>
        <p:nvSpPr>
          <p:cNvPr id="5" name="AutoShape 2" descr="https://outlook.office.com/owa/service.svc/s/GetFileAttachment?id=AAMkADU5M2U5YzgzLTcyOWEtNGNmMy1iZTE4LTFhYjFiOTUyMmRkYgBGAAAAAAA9kQEiw9y3RbXh7%2F5nve%2BoBwAc1Q%2F06ybdR7gcQW5SVu55AAEN3vOwAAB%2Fe1Ju9LleQ5S9WXCZXuI7AAAMD1BVAAABEgAQAGIEFeuAMEZFnlCxLOBBaGs%3D&amp;isImagePreview=True&amp;X-OWA-CANARY=XcVC3nWuUUahk9PL8Y-x2PCCrwPCrNIY6YtOffMhuuZU7UxIa2nWHsItYw2oRz1kwN11wHsSU0U.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7180385" y="4109699"/>
            <a:ext cx="1566863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8095514" y="5649425"/>
            <a:ext cx="1353286" cy="29203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784430" y="3897869"/>
            <a:ext cx="1881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Microscope slide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9471876" y="5720834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battery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748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274642"/>
          <a:ext cx="8229600" cy="619183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800"/>
                <a:gridCol w="4114800"/>
              </a:tblGrid>
              <a:tr h="4728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Object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Mass (g)</a:t>
                      </a:r>
                      <a:endParaRPr lang="en-US" sz="2800" dirty="0"/>
                    </a:p>
                  </a:txBody>
                  <a:tcPr/>
                </a:tc>
              </a:tr>
              <a:tr h="4728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28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28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28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280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280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280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280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280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280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280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280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37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Bodoni MT</vt:lpstr>
      <vt:lpstr>Calibri</vt:lpstr>
      <vt:lpstr>Calibri Light</vt:lpstr>
      <vt:lpstr>Office Theme</vt:lpstr>
      <vt:lpstr>Measuring Mass …3</vt:lpstr>
      <vt:lpstr>Measuring Mass …3</vt:lpstr>
      <vt:lpstr>PowerPoint Presentation</vt:lpstr>
      <vt:lpstr>PowerPoint Presentation</vt:lpstr>
      <vt:lpstr>Using the balance </vt:lpstr>
      <vt:lpstr>Balance</vt:lpstr>
      <vt:lpstr>PowerPoint Presentation</vt:lpstr>
      <vt:lpstr>Measuring </vt:lpstr>
      <vt:lpstr>PowerPoint Presentation</vt:lpstr>
      <vt:lpstr>Cubes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Mass …3</dc:title>
  <dc:creator>Marcello, Anna S.</dc:creator>
  <cp:lastModifiedBy>Marcello, Anna S.</cp:lastModifiedBy>
  <cp:revision>1</cp:revision>
  <dcterms:created xsi:type="dcterms:W3CDTF">2015-08-26T16:04:34Z</dcterms:created>
  <dcterms:modified xsi:type="dcterms:W3CDTF">2015-08-26T16:04:55Z</dcterms:modified>
</cp:coreProperties>
</file>