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20EA-31C9-4100-8C88-26428B9A8AE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8AB8-065C-4B9F-89D2-97834C39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4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20EA-31C9-4100-8C88-26428B9A8AE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8AB8-065C-4B9F-89D2-97834C39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7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20EA-31C9-4100-8C88-26428B9A8AE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8AB8-065C-4B9F-89D2-97834C39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3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16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752600"/>
            <a:ext cx="4978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4000" y="1752600"/>
            <a:ext cx="4978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4000" y="3886200"/>
            <a:ext cx="4978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52551" y="61071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03751" y="610711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75751" y="61071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DE0E9-3B82-4AA0-9C92-E687BD479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200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20EA-31C9-4100-8C88-26428B9A8AE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8AB8-065C-4B9F-89D2-97834C39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2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20EA-31C9-4100-8C88-26428B9A8AE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8AB8-065C-4B9F-89D2-97834C39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3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20EA-31C9-4100-8C88-26428B9A8AE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8AB8-065C-4B9F-89D2-97834C39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4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20EA-31C9-4100-8C88-26428B9A8AE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8AB8-065C-4B9F-89D2-97834C39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5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20EA-31C9-4100-8C88-26428B9A8AE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8AB8-065C-4B9F-89D2-97834C39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7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20EA-31C9-4100-8C88-26428B9A8AE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8AB8-065C-4B9F-89D2-97834C39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0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20EA-31C9-4100-8C88-26428B9A8AE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8AB8-065C-4B9F-89D2-97834C39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9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20EA-31C9-4100-8C88-26428B9A8AE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8AB8-065C-4B9F-89D2-97834C39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7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620EA-31C9-4100-8C88-26428B9A8AE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48AB8-065C-4B9F-89D2-97834C39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5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xYFAj50c7x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rainpop.com/science/matterandchemistry/atom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smtClean="0"/>
              <a:t>to the atom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9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533401"/>
            <a:ext cx="4038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dirty="0"/>
              <a:t>What atom parts are found in the nucleus?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85801"/>
            <a:ext cx="4038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200" dirty="0"/>
              <a:t>Protons and Neutrons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5" name="Picture 2" descr="http://images.inmagine.com/img/aspireimages/pdsi044/pdsi044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05001"/>
            <a:ext cx="3429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Owner\AppData\Local\Microsoft\Windows\Temporary Internet Files\Content.IE5\S0GCEU9B\MM90004093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3124201"/>
            <a:ext cx="1152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6050280" y="0"/>
            <a:ext cx="0" cy="701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24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b="1" smtClean="0"/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2138363" y="404813"/>
            <a:ext cx="4038600" cy="5668962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sz="3600" b="1"/>
              <a:t>What is a PROTON? </a:t>
            </a:r>
            <a:endParaRPr lang="en-US" b="1" smtClean="0"/>
          </a:p>
          <a:p>
            <a:pPr eaLnBrk="1" hangingPunct="1"/>
            <a:endParaRPr lang="en-US" smtClean="0"/>
          </a:p>
        </p:txBody>
      </p:sp>
      <p:sp>
        <p:nvSpPr>
          <p:cNvPr id="34" name="Content Placeholder 33"/>
          <p:cNvSpPr>
            <a:spLocks noGrp="1"/>
          </p:cNvSpPr>
          <p:nvPr>
            <p:ph sz="half" idx="2"/>
          </p:nvPr>
        </p:nvSpPr>
        <p:spPr>
          <a:xfrm>
            <a:off x="6769099" y="404814"/>
            <a:ext cx="4038600" cy="5668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b="1" dirty="0"/>
              <a:t>A positively charged particle</a:t>
            </a:r>
          </a:p>
          <a:p>
            <a:pPr marL="0" indent="0">
              <a:buNone/>
              <a:defRPr/>
            </a:pPr>
            <a:endParaRPr lang="en-US" b="1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2176463" y="3175000"/>
            <a:ext cx="2209800" cy="2209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latin typeface="Calibri" charset="0"/>
              </a:rPr>
              <a:t>+</a:t>
            </a:r>
          </a:p>
        </p:txBody>
      </p:sp>
      <p:sp>
        <p:nvSpPr>
          <p:cNvPr id="27654" name="Oval 260"/>
          <p:cNvSpPr>
            <a:spLocks noChangeArrowheads="1"/>
          </p:cNvSpPr>
          <p:nvPr/>
        </p:nvSpPr>
        <p:spPr bwMode="auto">
          <a:xfrm>
            <a:off x="3670300" y="1339850"/>
            <a:ext cx="2438400" cy="22860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258"/>
          <p:cNvGrpSpPr>
            <a:grpSpLocks/>
          </p:cNvGrpSpPr>
          <p:nvPr/>
        </p:nvGrpSpPr>
        <p:grpSpPr bwMode="auto">
          <a:xfrm>
            <a:off x="3689350" y="1447800"/>
            <a:ext cx="2400300" cy="1905000"/>
            <a:chOff x="3840" y="1104"/>
            <a:chExt cx="1512" cy="1200"/>
          </a:xfrm>
        </p:grpSpPr>
        <p:sp>
          <p:nvSpPr>
            <p:cNvPr id="27658" name="Oval 231"/>
            <p:cNvSpPr>
              <a:spLocks noChangeArrowheads="1"/>
            </p:cNvSpPr>
            <p:nvPr/>
          </p:nvSpPr>
          <p:spPr bwMode="auto">
            <a:xfrm>
              <a:off x="4699" y="1490"/>
              <a:ext cx="191" cy="1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400" b="1">
                <a:latin typeface="Calibri" charset="0"/>
              </a:endParaRPr>
            </a:p>
          </p:txBody>
        </p:sp>
        <p:sp>
          <p:nvSpPr>
            <p:cNvPr id="27659" name="Oval 232"/>
            <p:cNvSpPr>
              <a:spLocks noChangeArrowheads="1"/>
            </p:cNvSpPr>
            <p:nvPr/>
          </p:nvSpPr>
          <p:spPr bwMode="auto">
            <a:xfrm>
              <a:off x="4317" y="1669"/>
              <a:ext cx="191" cy="17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400" b="1">
                <a:latin typeface="Calibri" charset="0"/>
              </a:endParaRPr>
            </a:p>
          </p:txBody>
        </p:sp>
        <p:sp>
          <p:nvSpPr>
            <p:cNvPr id="27660" name="Oval 233"/>
            <p:cNvSpPr>
              <a:spLocks noChangeArrowheads="1"/>
            </p:cNvSpPr>
            <p:nvPr/>
          </p:nvSpPr>
          <p:spPr bwMode="auto">
            <a:xfrm>
              <a:off x="4731" y="1580"/>
              <a:ext cx="191" cy="17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400" b="1">
                <a:latin typeface="Calibri" charset="0"/>
              </a:endParaRPr>
            </a:p>
          </p:txBody>
        </p:sp>
        <p:sp>
          <p:nvSpPr>
            <p:cNvPr id="27661" name="Oval 234"/>
            <p:cNvSpPr>
              <a:spLocks noChangeArrowheads="1"/>
            </p:cNvSpPr>
            <p:nvPr/>
          </p:nvSpPr>
          <p:spPr bwMode="auto">
            <a:xfrm>
              <a:off x="4699" y="1698"/>
              <a:ext cx="191" cy="1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400" b="1">
                <a:latin typeface="Calibri" charset="0"/>
              </a:endParaRPr>
            </a:p>
          </p:txBody>
        </p:sp>
        <p:sp>
          <p:nvSpPr>
            <p:cNvPr id="27662" name="Oval 235"/>
            <p:cNvSpPr>
              <a:spLocks noChangeArrowheads="1"/>
            </p:cNvSpPr>
            <p:nvPr/>
          </p:nvSpPr>
          <p:spPr bwMode="auto">
            <a:xfrm>
              <a:off x="4381" y="1461"/>
              <a:ext cx="191" cy="17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400" b="1">
                <a:latin typeface="Calibri" charset="0"/>
              </a:endParaRPr>
            </a:p>
          </p:txBody>
        </p:sp>
        <p:sp>
          <p:nvSpPr>
            <p:cNvPr id="27663" name="Oval 236"/>
            <p:cNvSpPr>
              <a:spLocks noChangeArrowheads="1"/>
            </p:cNvSpPr>
            <p:nvPr/>
          </p:nvSpPr>
          <p:spPr bwMode="auto">
            <a:xfrm>
              <a:off x="4636" y="1758"/>
              <a:ext cx="191" cy="17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+</a:t>
              </a:r>
            </a:p>
          </p:txBody>
        </p:sp>
        <p:sp>
          <p:nvSpPr>
            <p:cNvPr id="27664" name="Oval 237"/>
            <p:cNvSpPr>
              <a:spLocks noChangeArrowheads="1"/>
            </p:cNvSpPr>
            <p:nvPr/>
          </p:nvSpPr>
          <p:spPr bwMode="auto">
            <a:xfrm>
              <a:off x="4508" y="1461"/>
              <a:ext cx="191" cy="17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+</a:t>
              </a:r>
            </a:p>
          </p:txBody>
        </p:sp>
        <p:sp>
          <p:nvSpPr>
            <p:cNvPr id="27665" name="Oval 238"/>
            <p:cNvSpPr>
              <a:spLocks noChangeArrowheads="1"/>
            </p:cNvSpPr>
            <p:nvPr/>
          </p:nvSpPr>
          <p:spPr bwMode="auto">
            <a:xfrm>
              <a:off x="4349" y="1580"/>
              <a:ext cx="191" cy="17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+</a:t>
              </a:r>
            </a:p>
          </p:txBody>
        </p:sp>
        <p:sp>
          <p:nvSpPr>
            <p:cNvPr id="27666" name="Oval 239"/>
            <p:cNvSpPr>
              <a:spLocks noChangeArrowheads="1"/>
            </p:cNvSpPr>
            <p:nvPr/>
          </p:nvSpPr>
          <p:spPr bwMode="auto">
            <a:xfrm>
              <a:off x="4413" y="1758"/>
              <a:ext cx="191" cy="17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+</a:t>
              </a:r>
            </a:p>
          </p:txBody>
        </p:sp>
        <p:grpSp>
          <p:nvGrpSpPr>
            <p:cNvPr id="3" name="Group 240"/>
            <p:cNvGrpSpPr>
              <a:grpSpLocks/>
            </p:cNvGrpSpPr>
            <p:nvPr/>
          </p:nvGrpSpPr>
          <p:grpSpPr bwMode="auto">
            <a:xfrm>
              <a:off x="4368" y="1488"/>
              <a:ext cx="504" cy="425"/>
              <a:chOff x="1968" y="1584"/>
              <a:chExt cx="2160" cy="1872"/>
            </a:xfrm>
          </p:grpSpPr>
          <p:sp>
            <p:nvSpPr>
              <p:cNvPr id="27677" name="Oval 241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latin typeface="Calibri" charset="0"/>
                  </a:rPr>
                  <a:t>+</a:t>
                </a:r>
              </a:p>
            </p:txBody>
          </p:sp>
          <p:sp>
            <p:nvSpPr>
              <p:cNvPr id="27678" name="Oval 242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5400" b="1">
                  <a:latin typeface="Calibri" charset="0"/>
                </a:endParaRPr>
              </a:p>
            </p:txBody>
          </p:sp>
          <p:sp>
            <p:nvSpPr>
              <p:cNvPr id="27679" name="Oval 243"/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latin typeface="Calibri" charset="0"/>
                  </a:rPr>
                  <a:t>+</a:t>
                </a:r>
              </a:p>
            </p:txBody>
          </p:sp>
          <p:sp>
            <p:nvSpPr>
              <p:cNvPr id="27680" name="Oval 244"/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5400" b="1">
                  <a:latin typeface="Calibri" charset="0"/>
                </a:endParaRPr>
              </a:p>
            </p:txBody>
          </p:sp>
          <p:sp>
            <p:nvSpPr>
              <p:cNvPr id="27681" name="Oval 245"/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5400" b="1">
                  <a:latin typeface="Calibri" charset="0"/>
                </a:endParaRPr>
              </a:p>
            </p:txBody>
          </p:sp>
          <p:sp>
            <p:nvSpPr>
              <p:cNvPr id="27682" name="Oval 246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latin typeface="Calibri" charset="0"/>
                  </a:rPr>
                  <a:t>+</a:t>
                </a:r>
              </a:p>
            </p:txBody>
          </p:sp>
        </p:grpSp>
        <p:sp>
          <p:nvSpPr>
            <p:cNvPr id="27668" name="Oval 247"/>
            <p:cNvSpPr>
              <a:spLocks noChangeArrowheads="1"/>
            </p:cNvSpPr>
            <p:nvPr/>
          </p:nvSpPr>
          <p:spPr bwMode="auto">
            <a:xfrm>
              <a:off x="4572" y="1312"/>
              <a:ext cx="80" cy="7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-</a:t>
              </a:r>
            </a:p>
          </p:txBody>
        </p:sp>
        <p:sp>
          <p:nvSpPr>
            <p:cNvPr id="27669" name="Oval 248"/>
            <p:cNvSpPr>
              <a:spLocks noChangeArrowheads="1"/>
            </p:cNvSpPr>
            <p:nvPr/>
          </p:nvSpPr>
          <p:spPr bwMode="auto">
            <a:xfrm>
              <a:off x="4572" y="1996"/>
              <a:ext cx="80" cy="7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-</a:t>
              </a:r>
            </a:p>
          </p:txBody>
        </p:sp>
        <p:sp>
          <p:nvSpPr>
            <p:cNvPr id="27670" name="Oval 249"/>
            <p:cNvSpPr>
              <a:spLocks noChangeArrowheads="1"/>
            </p:cNvSpPr>
            <p:nvPr/>
          </p:nvSpPr>
          <p:spPr bwMode="auto">
            <a:xfrm>
              <a:off x="5050" y="1104"/>
              <a:ext cx="79" cy="7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-</a:t>
              </a:r>
            </a:p>
          </p:txBody>
        </p:sp>
        <p:sp>
          <p:nvSpPr>
            <p:cNvPr id="27671" name="Oval 250"/>
            <p:cNvSpPr>
              <a:spLocks noChangeArrowheads="1"/>
            </p:cNvSpPr>
            <p:nvPr/>
          </p:nvSpPr>
          <p:spPr bwMode="auto">
            <a:xfrm>
              <a:off x="5272" y="1669"/>
              <a:ext cx="80" cy="7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-</a:t>
              </a:r>
            </a:p>
          </p:txBody>
        </p:sp>
        <p:sp>
          <p:nvSpPr>
            <p:cNvPr id="27672" name="Oval 251"/>
            <p:cNvSpPr>
              <a:spLocks noChangeArrowheads="1"/>
            </p:cNvSpPr>
            <p:nvPr/>
          </p:nvSpPr>
          <p:spPr bwMode="auto">
            <a:xfrm>
              <a:off x="5050" y="2233"/>
              <a:ext cx="79" cy="7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-</a:t>
              </a:r>
            </a:p>
          </p:txBody>
        </p:sp>
        <p:sp>
          <p:nvSpPr>
            <p:cNvPr id="27673" name="Oval 252"/>
            <p:cNvSpPr>
              <a:spLocks noChangeArrowheads="1"/>
            </p:cNvSpPr>
            <p:nvPr/>
          </p:nvSpPr>
          <p:spPr bwMode="auto">
            <a:xfrm>
              <a:off x="4095" y="2233"/>
              <a:ext cx="79" cy="7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-</a:t>
              </a:r>
            </a:p>
          </p:txBody>
        </p:sp>
        <p:sp>
          <p:nvSpPr>
            <p:cNvPr id="27674" name="Oval 253"/>
            <p:cNvSpPr>
              <a:spLocks noChangeArrowheads="1"/>
            </p:cNvSpPr>
            <p:nvPr/>
          </p:nvSpPr>
          <p:spPr bwMode="auto">
            <a:xfrm>
              <a:off x="4063" y="1104"/>
              <a:ext cx="79" cy="7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-</a:t>
              </a:r>
            </a:p>
          </p:txBody>
        </p:sp>
        <p:sp>
          <p:nvSpPr>
            <p:cNvPr id="27675" name="Oval 254"/>
            <p:cNvSpPr>
              <a:spLocks noChangeArrowheads="1"/>
            </p:cNvSpPr>
            <p:nvPr/>
          </p:nvSpPr>
          <p:spPr bwMode="auto">
            <a:xfrm>
              <a:off x="3840" y="1669"/>
              <a:ext cx="80" cy="7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-</a:t>
              </a:r>
            </a:p>
          </p:txBody>
        </p:sp>
        <p:sp>
          <p:nvSpPr>
            <p:cNvPr id="27676" name="Oval 255"/>
            <p:cNvSpPr>
              <a:spLocks noChangeArrowheads="1"/>
            </p:cNvSpPr>
            <p:nvPr/>
          </p:nvSpPr>
          <p:spPr bwMode="auto">
            <a:xfrm>
              <a:off x="4668" y="1520"/>
              <a:ext cx="191" cy="17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+</a:t>
              </a:r>
            </a:p>
          </p:txBody>
        </p:sp>
      </p:grpSp>
      <p:sp>
        <p:nvSpPr>
          <p:cNvPr id="27656" name="Oval 259"/>
          <p:cNvSpPr>
            <a:spLocks noChangeArrowheads="1"/>
          </p:cNvSpPr>
          <p:nvPr/>
        </p:nvSpPr>
        <p:spPr bwMode="auto">
          <a:xfrm>
            <a:off x="3581400" y="2895600"/>
            <a:ext cx="1219200" cy="11430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3" name="Line 257"/>
          <p:cNvSpPr>
            <a:spLocks noChangeShapeType="1"/>
          </p:cNvSpPr>
          <p:nvPr/>
        </p:nvSpPr>
        <p:spPr bwMode="auto">
          <a:xfrm flipH="1">
            <a:off x="3289300" y="2732088"/>
            <a:ext cx="1258888" cy="16319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arrow" w="lg" len="lg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35" name="Picture 5" descr="C:\Users\Owner\AppData\Local\Microsoft\Windows\Temporary Internet Files\Content.IE5\S0GCEU9B\MM90004093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0201" y="4343401"/>
            <a:ext cx="1152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/>
          <p:nvPr/>
        </p:nvCxnSpPr>
        <p:spPr>
          <a:xfrm>
            <a:off x="6324600" y="42863"/>
            <a:ext cx="0" cy="701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30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4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b="1" smtClean="0"/>
          </a:p>
        </p:txBody>
      </p:sp>
      <p:sp>
        <p:nvSpPr>
          <p:cNvPr id="28675" name="Text Placeholder 4"/>
          <p:cNvSpPr>
            <a:spLocks noGrp="1"/>
          </p:cNvSpPr>
          <p:nvPr>
            <p:ph type="body" idx="1"/>
          </p:nvPr>
        </p:nvSpPr>
        <p:spPr>
          <a:xfrm>
            <a:off x="1981200" y="304801"/>
            <a:ext cx="4040188" cy="639763"/>
          </a:xfrm>
        </p:spPr>
        <p:txBody>
          <a:bodyPr/>
          <a:lstStyle/>
          <a:p>
            <a:pPr eaLnBrk="1" hangingPunct="1"/>
            <a:r>
              <a:rPr lang="en-US" sz="3200" dirty="0"/>
              <a:t>What is a Neutron? 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sz="half" idx="2"/>
          </p:nvPr>
        </p:nvSpPr>
        <p:spPr>
          <a:xfrm>
            <a:off x="1981200" y="1371600"/>
            <a:ext cx="4040188" cy="4267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eaLnBrk="1" hangingPunct="1"/>
            <a:endParaRPr lang="en-US" dirty="0" smtClean="0"/>
          </a:p>
        </p:txBody>
      </p:sp>
      <p:sp>
        <p:nvSpPr>
          <p:cNvPr id="28677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90" name="Content Placeholder 6"/>
          <p:cNvSpPr>
            <a:spLocks noGrp="1"/>
          </p:cNvSpPr>
          <p:nvPr>
            <p:ph sz="quarter" idx="4"/>
          </p:nvPr>
        </p:nvSpPr>
        <p:spPr>
          <a:xfrm>
            <a:off x="6169026" y="228600"/>
            <a:ext cx="4498975" cy="6629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/>
              <a:t>A particle that has </a:t>
            </a:r>
            <a:r>
              <a:rPr lang="en-US" sz="3200" u="sng" dirty="0"/>
              <a:t>no charge</a:t>
            </a:r>
            <a:r>
              <a:rPr lang="en-US" sz="3200" dirty="0"/>
              <a:t> (neutral)</a:t>
            </a:r>
          </a:p>
          <a:p>
            <a:pPr marL="0" indent="0">
              <a:buNone/>
              <a:defRPr/>
            </a:pPr>
            <a:endParaRPr lang="en-US" sz="3200" dirty="0"/>
          </a:p>
          <a:p>
            <a:pPr>
              <a:buNone/>
              <a:defRPr/>
            </a:pPr>
            <a:endParaRPr lang="en-US" sz="3200" dirty="0"/>
          </a:p>
          <a:p>
            <a:pPr>
              <a:buNone/>
              <a:defRPr/>
            </a:pPr>
            <a:r>
              <a:rPr lang="en-US" sz="3200" b="1" dirty="0"/>
              <a:t> </a:t>
            </a:r>
            <a:r>
              <a:rPr lang="en-US" sz="3200" dirty="0">
                <a:sym typeface="Wingdings" pitchFamily="2" charset="2"/>
              </a:rPr>
              <a:t> </a:t>
            </a:r>
            <a:endParaRPr lang="en-US" sz="3200" dirty="0"/>
          </a:p>
          <a:p>
            <a:pPr>
              <a:defRPr/>
            </a:pPr>
            <a:endParaRPr lang="en-US" dirty="0" smtClean="0"/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19200"/>
            <a:ext cx="24384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743201" y="5118101"/>
            <a:ext cx="24002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Not the same neutron</a:t>
            </a:r>
          </a:p>
        </p:txBody>
      </p:sp>
      <p:pic>
        <p:nvPicPr>
          <p:cNvPr id="9" name="Picture 5" descr="C:\Users\Owner\AppData\Local\Microsoft\Windows\Temporary Internet Files\Content.IE5\S0GCEU9B\MM90004093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0201" y="4343401"/>
            <a:ext cx="1152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766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331152"/>
            <a:ext cx="4040188" cy="39512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4000" dirty="0"/>
              <a:t>How do you calculate neutrons? </a:t>
            </a:r>
          </a:p>
        </p:txBody>
      </p:sp>
      <p:sp>
        <p:nvSpPr>
          <p:cNvPr id="29701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228600"/>
            <a:ext cx="5794375" cy="39512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200" dirty="0"/>
              <a:t>Neutrons=mass-atomic number</a:t>
            </a:r>
          </a:p>
        </p:txBody>
      </p:sp>
      <p:pic>
        <p:nvPicPr>
          <p:cNvPr id="7" name="Picture 5" descr="C:\Users\Owner\AppData\Local\Microsoft\Windows\Temporary Internet Files\Content.IE5\S0GCEU9B\MM90004093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0201" y="4343401"/>
            <a:ext cx="1152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4419600" y="-152400"/>
            <a:ext cx="0" cy="701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50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b="1" smtClean="0"/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74639"/>
            <a:ext cx="4038600" cy="4525963"/>
          </a:xfrm>
        </p:spPr>
        <p:txBody>
          <a:bodyPr/>
          <a:lstStyle/>
          <a:p>
            <a:pPr lvl="1" eaLnBrk="1" hangingPunct="1"/>
            <a:endParaRPr lang="en-US" smtClean="0"/>
          </a:p>
          <a:p>
            <a:pPr eaLnBrk="1" hangingPunct="1"/>
            <a:r>
              <a:rPr lang="en-US" sz="3500" b="1"/>
              <a:t>Electron (-)</a:t>
            </a:r>
            <a:endParaRPr lang="en-US" sz="3500"/>
          </a:p>
        </p:txBody>
      </p:sp>
      <p:sp>
        <p:nvSpPr>
          <p:cNvPr id="17412" name="Content Placeholder 34"/>
          <p:cNvSpPr>
            <a:spLocks noGrp="1"/>
          </p:cNvSpPr>
          <p:nvPr>
            <p:ph sz="half" idx="2"/>
          </p:nvPr>
        </p:nvSpPr>
        <p:spPr>
          <a:xfrm>
            <a:off x="6096000" y="838201"/>
            <a:ext cx="4038600" cy="4525963"/>
          </a:xfrm>
        </p:spPr>
        <p:txBody>
          <a:bodyPr/>
          <a:lstStyle/>
          <a:p>
            <a:pPr eaLnBrk="1" hangingPunct="1"/>
            <a:r>
              <a:rPr lang="en-US" sz="3200"/>
              <a:t>A </a:t>
            </a:r>
            <a:r>
              <a:rPr lang="en-US" sz="3200" u="sng"/>
              <a:t>negatively charged</a:t>
            </a:r>
            <a:r>
              <a:rPr lang="en-US" sz="3200"/>
              <a:t> particle </a:t>
            </a:r>
          </a:p>
        </p:txBody>
      </p:sp>
      <p:pic>
        <p:nvPicPr>
          <p:cNvPr id="5" name="Picture 5" descr="C:\Users\Owner\AppData\Local\Microsoft\Windows\Temporary Internet Files\Content.IE5\S0GCEU9B\MM90004093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0201" y="4343401"/>
            <a:ext cx="1152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867400" y="0"/>
            <a:ext cx="0" cy="701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36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b="1" smtClean="0"/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914401"/>
            <a:ext cx="4038600" cy="4525963"/>
          </a:xfrm>
        </p:spPr>
        <p:txBody>
          <a:bodyPr/>
          <a:lstStyle/>
          <a:p>
            <a:pPr lvl="1" eaLnBrk="1" hangingPunct="1"/>
            <a:endParaRPr lang="en-US" dirty="0" smtClean="0"/>
          </a:p>
          <a:p>
            <a:pPr eaLnBrk="1" hangingPunct="1"/>
            <a:r>
              <a:rPr lang="en-US" sz="3500" b="1" dirty="0"/>
              <a:t>Where are electrons located? </a:t>
            </a:r>
            <a:endParaRPr lang="en-US" sz="3500" dirty="0"/>
          </a:p>
        </p:txBody>
      </p:sp>
      <p:sp>
        <p:nvSpPr>
          <p:cNvPr id="17412" name="Content Placeholder 3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3200"/>
              <a:t>outside the nucleus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31749" name="Oval 260"/>
          <p:cNvSpPr>
            <a:spLocks noChangeArrowheads="1"/>
          </p:cNvSpPr>
          <p:nvPr/>
        </p:nvSpPr>
        <p:spPr bwMode="auto">
          <a:xfrm>
            <a:off x="2819400" y="3352800"/>
            <a:ext cx="2438400" cy="22860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258"/>
          <p:cNvGrpSpPr>
            <a:grpSpLocks/>
          </p:cNvGrpSpPr>
          <p:nvPr/>
        </p:nvGrpSpPr>
        <p:grpSpPr bwMode="auto">
          <a:xfrm>
            <a:off x="2743200" y="3505200"/>
            <a:ext cx="2400300" cy="1905000"/>
            <a:chOff x="3840" y="1104"/>
            <a:chExt cx="1512" cy="1200"/>
          </a:xfrm>
        </p:grpSpPr>
        <p:sp>
          <p:nvSpPr>
            <p:cNvPr id="31753" name="Oval 231"/>
            <p:cNvSpPr>
              <a:spLocks noChangeArrowheads="1"/>
            </p:cNvSpPr>
            <p:nvPr/>
          </p:nvSpPr>
          <p:spPr bwMode="auto">
            <a:xfrm>
              <a:off x="4699" y="1490"/>
              <a:ext cx="191" cy="1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400" b="1">
                <a:latin typeface="Calibri" charset="0"/>
              </a:endParaRPr>
            </a:p>
          </p:txBody>
        </p:sp>
        <p:sp>
          <p:nvSpPr>
            <p:cNvPr id="31754" name="Oval 232"/>
            <p:cNvSpPr>
              <a:spLocks noChangeArrowheads="1"/>
            </p:cNvSpPr>
            <p:nvPr/>
          </p:nvSpPr>
          <p:spPr bwMode="auto">
            <a:xfrm>
              <a:off x="4317" y="1669"/>
              <a:ext cx="191" cy="17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400" b="1">
                <a:latin typeface="Calibri" charset="0"/>
              </a:endParaRPr>
            </a:p>
          </p:txBody>
        </p:sp>
        <p:sp>
          <p:nvSpPr>
            <p:cNvPr id="31755" name="Oval 233"/>
            <p:cNvSpPr>
              <a:spLocks noChangeArrowheads="1"/>
            </p:cNvSpPr>
            <p:nvPr/>
          </p:nvSpPr>
          <p:spPr bwMode="auto">
            <a:xfrm>
              <a:off x="4731" y="1580"/>
              <a:ext cx="191" cy="17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400" b="1">
                <a:latin typeface="Calibri" charset="0"/>
              </a:endParaRPr>
            </a:p>
          </p:txBody>
        </p:sp>
        <p:sp>
          <p:nvSpPr>
            <p:cNvPr id="31756" name="Oval 234"/>
            <p:cNvSpPr>
              <a:spLocks noChangeArrowheads="1"/>
            </p:cNvSpPr>
            <p:nvPr/>
          </p:nvSpPr>
          <p:spPr bwMode="auto">
            <a:xfrm>
              <a:off x="4699" y="1698"/>
              <a:ext cx="191" cy="1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400" b="1">
                <a:latin typeface="Calibri" charset="0"/>
              </a:endParaRPr>
            </a:p>
          </p:txBody>
        </p:sp>
        <p:sp>
          <p:nvSpPr>
            <p:cNvPr id="31757" name="Oval 235"/>
            <p:cNvSpPr>
              <a:spLocks noChangeArrowheads="1"/>
            </p:cNvSpPr>
            <p:nvPr/>
          </p:nvSpPr>
          <p:spPr bwMode="auto">
            <a:xfrm>
              <a:off x="4381" y="1461"/>
              <a:ext cx="191" cy="17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400" b="1">
                <a:latin typeface="Calibri" charset="0"/>
              </a:endParaRPr>
            </a:p>
          </p:txBody>
        </p:sp>
        <p:sp>
          <p:nvSpPr>
            <p:cNvPr id="31758" name="Oval 236"/>
            <p:cNvSpPr>
              <a:spLocks noChangeArrowheads="1"/>
            </p:cNvSpPr>
            <p:nvPr/>
          </p:nvSpPr>
          <p:spPr bwMode="auto">
            <a:xfrm>
              <a:off x="4636" y="1758"/>
              <a:ext cx="191" cy="17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+</a:t>
              </a:r>
            </a:p>
          </p:txBody>
        </p:sp>
        <p:sp>
          <p:nvSpPr>
            <p:cNvPr id="31759" name="Oval 237"/>
            <p:cNvSpPr>
              <a:spLocks noChangeArrowheads="1"/>
            </p:cNvSpPr>
            <p:nvPr/>
          </p:nvSpPr>
          <p:spPr bwMode="auto">
            <a:xfrm>
              <a:off x="4508" y="1461"/>
              <a:ext cx="191" cy="17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+</a:t>
              </a:r>
            </a:p>
          </p:txBody>
        </p:sp>
        <p:sp>
          <p:nvSpPr>
            <p:cNvPr id="31760" name="Oval 238"/>
            <p:cNvSpPr>
              <a:spLocks noChangeArrowheads="1"/>
            </p:cNvSpPr>
            <p:nvPr/>
          </p:nvSpPr>
          <p:spPr bwMode="auto">
            <a:xfrm>
              <a:off x="4349" y="1580"/>
              <a:ext cx="191" cy="17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+</a:t>
              </a:r>
            </a:p>
          </p:txBody>
        </p:sp>
        <p:sp>
          <p:nvSpPr>
            <p:cNvPr id="31761" name="Oval 239"/>
            <p:cNvSpPr>
              <a:spLocks noChangeArrowheads="1"/>
            </p:cNvSpPr>
            <p:nvPr/>
          </p:nvSpPr>
          <p:spPr bwMode="auto">
            <a:xfrm>
              <a:off x="4413" y="1758"/>
              <a:ext cx="191" cy="17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+</a:t>
              </a:r>
            </a:p>
          </p:txBody>
        </p:sp>
        <p:grpSp>
          <p:nvGrpSpPr>
            <p:cNvPr id="3" name="Group 240"/>
            <p:cNvGrpSpPr>
              <a:grpSpLocks/>
            </p:cNvGrpSpPr>
            <p:nvPr/>
          </p:nvGrpSpPr>
          <p:grpSpPr bwMode="auto">
            <a:xfrm>
              <a:off x="4368" y="1488"/>
              <a:ext cx="504" cy="425"/>
              <a:chOff x="1968" y="1584"/>
              <a:chExt cx="2160" cy="1872"/>
            </a:xfrm>
          </p:grpSpPr>
          <p:sp>
            <p:nvSpPr>
              <p:cNvPr id="31772" name="Oval 241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latin typeface="Calibri" charset="0"/>
                  </a:rPr>
                  <a:t>+</a:t>
                </a:r>
              </a:p>
            </p:txBody>
          </p:sp>
          <p:sp>
            <p:nvSpPr>
              <p:cNvPr id="31773" name="Oval 242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5400" b="1">
                  <a:latin typeface="Calibri" charset="0"/>
                </a:endParaRPr>
              </a:p>
            </p:txBody>
          </p:sp>
          <p:sp>
            <p:nvSpPr>
              <p:cNvPr id="31774" name="Oval 243"/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latin typeface="Calibri" charset="0"/>
                  </a:rPr>
                  <a:t>+</a:t>
                </a:r>
              </a:p>
            </p:txBody>
          </p:sp>
          <p:sp>
            <p:nvSpPr>
              <p:cNvPr id="31775" name="Oval 244"/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5400" b="1">
                  <a:latin typeface="Calibri" charset="0"/>
                </a:endParaRPr>
              </a:p>
            </p:txBody>
          </p:sp>
          <p:sp>
            <p:nvSpPr>
              <p:cNvPr id="31776" name="Oval 245"/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5400" b="1">
                  <a:latin typeface="Calibri" charset="0"/>
                </a:endParaRPr>
              </a:p>
            </p:txBody>
          </p:sp>
          <p:sp>
            <p:nvSpPr>
              <p:cNvPr id="31777" name="Oval 246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latin typeface="Calibri" charset="0"/>
                  </a:rPr>
                  <a:t>+</a:t>
                </a:r>
              </a:p>
            </p:txBody>
          </p:sp>
        </p:grpSp>
        <p:sp>
          <p:nvSpPr>
            <p:cNvPr id="31763" name="Oval 247"/>
            <p:cNvSpPr>
              <a:spLocks noChangeArrowheads="1"/>
            </p:cNvSpPr>
            <p:nvPr/>
          </p:nvSpPr>
          <p:spPr bwMode="auto">
            <a:xfrm>
              <a:off x="4572" y="1312"/>
              <a:ext cx="80" cy="7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-</a:t>
              </a:r>
            </a:p>
          </p:txBody>
        </p:sp>
        <p:sp>
          <p:nvSpPr>
            <p:cNvPr id="31764" name="Oval 248"/>
            <p:cNvSpPr>
              <a:spLocks noChangeArrowheads="1"/>
            </p:cNvSpPr>
            <p:nvPr/>
          </p:nvSpPr>
          <p:spPr bwMode="auto">
            <a:xfrm>
              <a:off x="4572" y="1996"/>
              <a:ext cx="80" cy="7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-</a:t>
              </a:r>
            </a:p>
          </p:txBody>
        </p:sp>
        <p:sp>
          <p:nvSpPr>
            <p:cNvPr id="31765" name="Oval 249"/>
            <p:cNvSpPr>
              <a:spLocks noChangeArrowheads="1"/>
            </p:cNvSpPr>
            <p:nvPr/>
          </p:nvSpPr>
          <p:spPr bwMode="auto">
            <a:xfrm>
              <a:off x="5050" y="1104"/>
              <a:ext cx="79" cy="7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-</a:t>
              </a:r>
            </a:p>
          </p:txBody>
        </p:sp>
        <p:sp>
          <p:nvSpPr>
            <p:cNvPr id="31766" name="Oval 250"/>
            <p:cNvSpPr>
              <a:spLocks noChangeArrowheads="1"/>
            </p:cNvSpPr>
            <p:nvPr/>
          </p:nvSpPr>
          <p:spPr bwMode="auto">
            <a:xfrm>
              <a:off x="5272" y="1669"/>
              <a:ext cx="80" cy="7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-</a:t>
              </a:r>
            </a:p>
          </p:txBody>
        </p:sp>
        <p:sp>
          <p:nvSpPr>
            <p:cNvPr id="31767" name="Oval 251"/>
            <p:cNvSpPr>
              <a:spLocks noChangeArrowheads="1"/>
            </p:cNvSpPr>
            <p:nvPr/>
          </p:nvSpPr>
          <p:spPr bwMode="auto">
            <a:xfrm>
              <a:off x="5050" y="2233"/>
              <a:ext cx="79" cy="7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-</a:t>
              </a:r>
            </a:p>
          </p:txBody>
        </p:sp>
        <p:sp>
          <p:nvSpPr>
            <p:cNvPr id="31768" name="Oval 252"/>
            <p:cNvSpPr>
              <a:spLocks noChangeArrowheads="1"/>
            </p:cNvSpPr>
            <p:nvPr/>
          </p:nvSpPr>
          <p:spPr bwMode="auto">
            <a:xfrm>
              <a:off x="4095" y="2233"/>
              <a:ext cx="79" cy="7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-</a:t>
              </a:r>
            </a:p>
          </p:txBody>
        </p:sp>
        <p:sp>
          <p:nvSpPr>
            <p:cNvPr id="31769" name="Oval 253"/>
            <p:cNvSpPr>
              <a:spLocks noChangeArrowheads="1"/>
            </p:cNvSpPr>
            <p:nvPr/>
          </p:nvSpPr>
          <p:spPr bwMode="auto">
            <a:xfrm>
              <a:off x="4063" y="1104"/>
              <a:ext cx="79" cy="7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-</a:t>
              </a:r>
            </a:p>
          </p:txBody>
        </p:sp>
        <p:sp>
          <p:nvSpPr>
            <p:cNvPr id="31770" name="Oval 254"/>
            <p:cNvSpPr>
              <a:spLocks noChangeArrowheads="1"/>
            </p:cNvSpPr>
            <p:nvPr/>
          </p:nvSpPr>
          <p:spPr bwMode="auto">
            <a:xfrm>
              <a:off x="3840" y="1669"/>
              <a:ext cx="80" cy="7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-</a:t>
              </a:r>
            </a:p>
          </p:txBody>
        </p:sp>
        <p:sp>
          <p:nvSpPr>
            <p:cNvPr id="31771" name="Oval 255"/>
            <p:cNvSpPr>
              <a:spLocks noChangeArrowheads="1"/>
            </p:cNvSpPr>
            <p:nvPr/>
          </p:nvSpPr>
          <p:spPr bwMode="auto">
            <a:xfrm>
              <a:off x="4668" y="1520"/>
              <a:ext cx="191" cy="17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alibri" charset="0"/>
                </a:rPr>
                <a:t>+</a:t>
              </a:r>
            </a:p>
          </p:txBody>
        </p:sp>
      </p:grpSp>
      <p:sp>
        <p:nvSpPr>
          <p:cNvPr id="32" name="Line 257"/>
          <p:cNvSpPr>
            <a:spLocks noChangeShapeType="1"/>
          </p:cNvSpPr>
          <p:nvPr/>
        </p:nvSpPr>
        <p:spPr bwMode="auto">
          <a:xfrm flipH="1">
            <a:off x="2362200" y="4495800"/>
            <a:ext cx="381000" cy="1447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arrow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2057400" y="59436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latin typeface="Calibri" charset="0"/>
              </a:rPr>
              <a:t>-</a:t>
            </a:r>
          </a:p>
        </p:txBody>
      </p:sp>
      <p:pic>
        <p:nvPicPr>
          <p:cNvPr id="35" name="Picture 5" descr="C:\Users\Owner\AppData\Local\Microsoft\Windows\Temporary Internet Files\Content.IE5\S0GCEU9B\MM90004093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0201" y="4343401"/>
            <a:ext cx="1152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/>
          <p:nvPr/>
        </p:nvCxnSpPr>
        <p:spPr>
          <a:xfrm>
            <a:off x="5867400" y="0"/>
            <a:ext cx="0" cy="701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45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  <p:bldP spid="32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825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endParaRPr lang="en-US" b="1" smtClean="0"/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762001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200" b="1"/>
              <a:t>What is the Atomic Number?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85801"/>
            <a:ext cx="4495800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/>
              <a:t>The amount of protons in an element</a:t>
            </a:r>
          </a:p>
          <a:p>
            <a:pPr>
              <a:defRPr/>
            </a:pPr>
            <a:r>
              <a:rPr lang="en-US" sz="3200" b="1" u="sng" dirty="0"/>
              <a:t>Every </a:t>
            </a:r>
            <a:r>
              <a:rPr lang="en-US" sz="3200" b="1" u="sng" dirty="0"/>
              <a:t>element has a different atomic number</a:t>
            </a:r>
          </a:p>
          <a:p>
            <a:pPr marL="0" indent="0">
              <a:buNone/>
              <a:defRPr/>
            </a:pPr>
            <a:endParaRPr lang="en-US" sz="3200" dirty="0"/>
          </a:p>
          <a:p>
            <a:pPr>
              <a:defRPr/>
            </a:pPr>
            <a:endParaRPr lang="en-US" dirty="0" smtClean="0"/>
          </a:p>
        </p:txBody>
      </p:sp>
      <p:sp>
        <p:nvSpPr>
          <p:cNvPr id="20" name="Freeform 19"/>
          <p:cNvSpPr/>
          <p:nvPr/>
        </p:nvSpPr>
        <p:spPr>
          <a:xfrm>
            <a:off x="9702801" y="2544763"/>
            <a:ext cx="3175" cy="0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C:\Users\Owner\AppData\Local\Microsoft\Windows\Temporary Internet Files\Content.IE5\S0GCEU9B\MM90004093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0201" y="4343401"/>
            <a:ext cx="1152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867400" y="0"/>
            <a:ext cx="0" cy="701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8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b="1" smtClean="0"/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381001"/>
            <a:ext cx="4038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400" b="1" dirty="0"/>
              <a:t>What is ATOMIC MASS?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457201"/>
            <a:ext cx="4876800" cy="4525963"/>
          </a:xfrm>
        </p:spPr>
        <p:txBody>
          <a:bodyPr/>
          <a:lstStyle/>
          <a:p>
            <a:pPr marL="0" indent="0"/>
            <a:r>
              <a:rPr lang="en-US" sz="4000" dirty="0"/>
              <a:t>How much the atom weighs</a:t>
            </a:r>
          </a:p>
          <a:p>
            <a:pPr marL="0" indent="0"/>
            <a:r>
              <a:rPr lang="en-US" sz="4000" dirty="0"/>
              <a:t>Protons + Neutrons</a:t>
            </a:r>
          </a:p>
        </p:txBody>
      </p:sp>
      <p:pic>
        <p:nvPicPr>
          <p:cNvPr id="5" name="Picture 5" descr="C:\Users\Owner\AppData\Local\Microsoft\Windows\Temporary Internet Files\Content.IE5\S0GCEU9B\MM90004093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0201" y="4343401"/>
            <a:ext cx="1152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029200" y="76200"/>
            <a:ext cx="0" cy="701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81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atoms…page 11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 questions to left side of the paper</a:t>
            </a:r>
          </a:p>
        </p:txBody>
      </p:sp>
    </p:spTree>
    <p:extLst>
      <p:ext uri="{BB962C8B-B14F-4D97-AF65-F5344CB8AC3E}">
        <p14:creationId xmlns:p14="http://schemas.microsoft.com/office/powerpoint/2010/main" val="92083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03982"/>
            <a:ext cx="4516636" cy="6022182"/>
          </a:xfrm>
        </p:spPr>
      </p:pic>
    </p:spTree>
    <p:extLst>
      <p:ext uri="{BB962C8B-B14F-4D97-AF65-F5344CB8AC3E}">
        <p14:creationId xmlns:p14="http://schemas.microsoft.com/office/powerpoint/2010/main" val="8798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to the ATOM…11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905000" y="1295401"/>
            <a:ext cx="8229600" cy="4525963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mtClean="0"/>
              <a:t>What is matter?</a:t>
            </a:r>
          </a:p>
          <a:p>
            <a:pPr marL="0" indent="0">
              <a:buNone/>
              <a:defRPr/>
            </a:pPr>
            <a:r>
              <a:rPr lang="en-US" smtClean="0"/>
              <a:t>What is an atom?</a:t>
            </a:r>
          </a:p>
          <a:p>
            <a:pPr marL="0" indent="0">
              <a:buNone/>
              <a:defRPr/>
            </a:pPr>
            <a:r>
              <a:rPr lang="en-US" smtClean="0"/>
              <a:t>What is a nucleus?</a:t>
            </a:r>
          </a:p>
          <a:p>
            <a:pPr marL="0" indent="0">
              <a:buNone/>
              <a:defRPr/>
            </a:pPr>
            <a:r>
              <a:rPr lang="en-US" smtClean="0"/>
              <a:t>What is a proton?</a:t>
            </a:r>
          </a:p>
          <a:p>
            <a:pPr marL="0" indent="0">
              <a:buNone/>
              <a:defRPr/>
            </a:pPr>
            <a:r>
              <a:rPr lang="en-US" smtClean="0"/>
              <a:t>What is a neutron?</a:t>
            </a:r>
          </a:p>
          <a:p>
            <a:pPr marL="0" indent="0">
              <a:buNone/>
              <a:defRPr/>
            </a:pPr>
            <a:r>
              <a:rPr lang="en-US" smtClean="0"/>
              <a:t>What is an electron?</a:t>
            </a:r>
          </a:p>
          <a:p>
            <a:pPr marL="0" indent="0">
              <a:buNone/>
              <a:defRPr/>
            </a:pPr>
            <a:r>
              <a:rPr lang="en-US" smtClean="0"/>
              <a:t>What is the atomic number?</a:t>
            </a:r>
            <a:br>
              <a:rPr lang="en-US" smtClean="0"/>
            </a:br>
            <a:r>
              <a:rPr lang="en-US" smtClean="0"/>
              <a:t>What is the atomic mass?</a:t>
            </a:r>
          </a:p>
          <a:p>
            <a:pPr marL="0" indent="0">
              <a:buNone/>
              <a:defRPr/>
            </a:pPr>
            <a:endParaRPr lang="en-US" smtClean="0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3962400" y="3962400"/>
            <a:ext cx="57150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3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Introduction to the Atom…11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838201"/>
            <a:ext cx="4038600" cy="4525963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endParaRPr lang="en-US" u="sng" dirty="0" smtClean="0"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000" b="1" dirty="0"/>
              <a:t>What is </a:t>
            </a:r>
            <a:r>
              <a:rPr lang="en-US" sz="4000" b="1" dirty="0">
                <a:hlinkClick r:id="rId2"/>
              </a:rPr>
              <a:t>Matter</a:t>
            </a:r>
            <a:r>
              <a:rPr lang="en-US" sz="4000" b="1" dirty="0"/>
              <a:t>?</a:t>
            </a:r>
            <a:endParaRPr lang="en-US" sz="4000" u="sng" dirty="0"/>
          </a:p>
          <a:p>
            <a:pPr eaLnBrk="1" hangingPunct="1">
              <a:buFont typeface="Wingdings" pitchFamily="2" charset="2"/>
              <a:buChar char="v"/>
            </a:pPr>
            <a:endParaRPr lang="en-US" dirty="0" smtClean="0"/>
          </a:p>
          <a:p>
            <a:pPr eaLnBrk="1" hangingPunct="1"/>
            <a:endParaRPr lang="en-US" dirty="0" smtClean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066801"/>
            <a:ext cx="4038600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latin typeface="Comic Sans MS" pitchFamily="66" charset="0"/>
              </a:rPr>
              <a:t>Anything that has mass and takes up space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pic>
        <p:nvPicPr>
          <p:cNvPr id="91138" name="Picture 2" descr="http://www.lcps.org/cms/lib4/VA01000195/Centricity/Domain/6825/inspi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76" y="2314576"/>
            <a:ext cx="9001125" cy="4543425"/>
          </a:xfrm>
          <a:prstGeom prst="rect">
            <a:avLst/>
          </a:prstGeom>
          <a:noFill/>
        </p:spPr>
      </p:pic>
      <p:pic>
        <p:nvPicPr>
          <p:cNvPr id="6" name="Picture 5" descr="C:\Users\Owner\AppData\Local\Microsoft\Windows\Temporary Internet Files\Content.IE5\S0GCEU9B\MM900040934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5476" y="152401"/>
            <a:ext cx="1152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100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b="1" smtClean="0"/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381001"/>
            <a:ext cx="4038600" cy="4525963"/>
          </a:xfrm>
        </p:spPr>
        <p:txBody>
          <a:bodyPr/>
          <a:lstStyle/>
          <a:p>
            <a:pPr eaLnBrk="1" hangingPunct="1"/>
            <a:r>
              <a:rPr lang="en-US" sz="3600" dirty="0"/>
              <a:t>What is an </a:t>
            </a:r>
            <a:r>
              <a:rPr lang="en-US" sz="3600" dirty="0">
                <a:hlinkClick r:id="rId2"/>
              </a:rPr>
              <a:t>ATOM</a:t>
            </a:r>
            <a:r>
              <a:rPr lang="en-US" sz="3600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0" y="304800"/>
            <a:ext cx="4038600" cy="4953000"/>
          </a:xfrm>
        </p:spPr>
        <p:txBody>
          <a:bodyPr/>
          <a:lstStyle/>
          <a:p>
            <a:pPr eaLnBrk="1" hangingPunct="1"/>
            <a:r>
              <a:rPr lang="en-US" b="1" dirty="0" smtClean="0"/>
              <a:t>The smallest particle of an element. </a:t>
            </a:r>
          </a:p>
        </p:txBody>
      </p:sp>
      <p:pic>
        <p:nvPicPr>
          <p:cNvPr id="21509" name="Picture 2" descr="http://images.inmagine.com/img/aspireimages/pdsi044/pdsi044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43001"/>
            <a:ext cx="3429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MARTInkAnnotation17"/>
          <p:cNvSpPr/>
          <p:nvPr/>
        </p:nvSpPr>
        <p:spPr>
          <a:xfrm>
            <a:off x="10186989" y="6786564"/>
            <a:ext cx="7937" cy="9525"/>
          </a:xfrm>
          <a:custGeom>
            <a:avLst/>
            <a:gdLst/>
            <a:ahLst/>
            <a:cxnLst/>
            <a:rect l="0" t="0" r="0" b="0"/>
            <a:pathLst>
              <a:path w="7690" h="8931">
                <a:moveTo>
                  <a:pt x="7689" y="8930"/>
                </a:moveTo>
                <a:lnTo>
                  <a:pt x="0" y="8930"/>
                </a:lnTo>
                <a:lnTo>
                  <a:pt x="7680" y="8930"/>
                </a:lnTo>
                <a:lnTo>
                  <a:pt x="7689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5" descr="C:\Users\Owner\AppData\Local\Microsoft\Windows\Temporary Internet Files\Content.IE5\S0GCEU9B\MM900040934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5476" y="1828801"/>
            <a:ext cx="1152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5867400" y="0"/>
            <a:ext cx="0" cy="701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8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0"/>
            <a:ext cx="7620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Atoms are so small that…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036638"/>
            <a:ext cx="6705600" cy="52578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mtClean="0">
                <a:latin typeface="Comic Sans MS" pitchFamily="66" charset="0"/>
              </a:rPr>
              <a:t>It would take a stack of about 50,000 aluminum atoms to equal the thickness of a sheet of aluminum foil from your kitchen.</a:t>
            </a:r>
          </a:p>
          <a:p>
            <a:pPr eaLnBrk="1" hangingPunct="1">
              <a:lnSpc>
                <a:spcPct val="70000"/>
              </a:lnSpc>
            </a:pPr>
            <a:endParaRPr lang="en-US" smtClean="0">
              <a:latin typeface="Comic Sans MS" pitchFamily="66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mtClean="0">
                <a:latin typeface="Comic Sans MS" pitchFamily="66" charset="0"/>
              </a:rPr>
              <a:t>A typical human cell contains roughly 1 trillion atoms.</a:t>
            </a:r>
          </a:p>
          <a:p>
            <a:pPr eaLnBrk="1" hangingPunct="1">
              <a:lnSpc>
                <a:spcPct val="70000"/>
              </a:lnSpc>
            </a:pPr>
            <a:endParaRPr lang="en-US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mtClean="0">
                <a:solidFill>
                  <a:srgbClr val="000000"/>
                </a:solidFill>
                <a:latin typeface="Comic Sans MS" pitchFamily="66" charset="0"/>
              </a:rPr>
              <a:t>A speck of dust might contain 3 trillion atoms.</a:t>
            </a:r>
            <a:r>
              <a:rPr lang="en-US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70000"/>
              </a:lnSpc>
            </a:pPr>
            <a:endParaRPr lang="en-US" sz="1700">
              <a:latin typeface="Comic Sans MS" pitchFamily="66" charset="0"/>
            </a:endParaRPr>
          </a:p>
        </p:txBody>
      </p:sp>
      <p:pic>
        <p:nvPicPr>
          <p:cNvPr id="24581" name="Picture 7" descr="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61463" y="1397001"/>
            <a:ext cx="1371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6172201" y="3657601"/>
            <a:ext cx="2708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1 trillion atoms </a:t>
            </a:r>
            <a:r>
              <a:rPr lang="en-US" sz="2400" dirty="0">
                <a:latin typeface="Comic Sans MS" pitchFamily="66" charset="0"/>
                <a:sym typeface="Wingdings" pitchFamily="2" charset="2"/>
              </a:rPr>
              <a:t>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6248400" y="5105401"/>
            <a:ext cx="2349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latin typeface="Calibri" charset="0"/>
              </a:rPr>
              <a:t>. </a:t>
            </a:r>
            <a:endParaRPr lang="en-US" sz="2000">
              <a:latin typeface="Calibri" charset="0"/>
            </a:endParaRPr>
          </a:p>
        </p:txBody>
      </p:sp>
      <p:sp>
        <p:nvSpPr>
          <p:cNvPr id="93213" name="Oval 29"/>
          <p:cNvSpPr>
            <a:spLocks noChangeArrowheads="1"/>
          </p:cNvSpPr>
          <p:nvPr/>
        </p:nvSpPr>
        <p:spPr bwMode="auto">
          <a:xfrm>
            <a:off x="7086600" y="5243513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" name="AutoShape 10" descr="data:image/jpeg;base64,/9j/4AAQSkZJRgABAQAAAQABAAD/2wCEAAkGBxQTEhMTExMWFBUWFxkaGBgVGBsYGhoaGhoXGBkXHBoZHCggGBolHBgXITEhJSkrLi4uGR8zODMtNygvLisBCgoKDg0OGxAQGywmHyYwLCwwLiwvLCwsLCwsLCwsLDQsMjQsLCwsLCwsLCwsLC0sLC8sLCwsNCwvLCwsLCwvL//AABEIAMcA/QMBIgACEQEDEQH/xAAcAAACAgMBAQAAAAAAAAAAAAAABAMFAQIGBwj/xABLEAACAQIEAwUDCAYJAgQHAAABAhEAAwQSITEFQVETIjJhcQaBkQcUI0JScpKxM1NiodHwFUNjgrLB0uHxwtMkc7PDCBY0RIOio//EABoBAQADAQEBAAAAAAAAAAAAAAABAgMEBQb/xAAwEQACAQIEAwUHBQAAAAAAAAAAAQIDEQQSITETQVEiYXGR8BQygaGxwdEFI1Lh8f/aAAwDAQACEQMRAD8A9xooooAooooAooqpe7bt20e5mOadRmJ0VnY6HkqsfdA1gVKTbsgW1FUox1nMVyvuRIJ8QNtMpkjvZrijSRzkVlsdZhWAYoTq0tpCG4TEzoBr68zpWnBn0Iui5oqo+eWJA72sEeLwkqobfwksKhHEbOvdYAMokl4yt2PePT9KsD8tYKjUfIXL2iqq1iLLMFAeZAIObSRmWddJGvvpvBLBugTAcRJJjuIefmTVJRcd0SNUUUVUBRRRQEOLuFVlYnMo1EjvMq7SOtQX7rJq1xB/+NjyJkw+g03qTH+Dno6HQToHUnbyqr4jg0usxzRMfVPJLlvmpkRcYx/vN6ai32nYhlnL/rLe0+A7dfHtQc/6xOngO/Tx1TNw5DPfOpJ2PiJU5gcumqggDQHWJrB4dbbNLZpzcifEbk/V3m6/7q04dP8Al8hdl2A5/rE6+A7dfHUBPaLhy4BzEEiNJNtzsZ0mluH2Et3GeTrPJtJyzGmg7q/CmLA7mF5bb6H9E/I1lNJPR3JGfmNv9Wn4R/CqduIWVuXLbYde6YUgLLQpc+IACAGO52GxIB6Co3sKd1U+oB6H/IfAVUFJ/SmFlVFoEswUDIgJl7ludSOdpj1jlvBg+IWHto5w8MxUFVRWILW1uzpuuVh5+VSY3GYeGZkLFTcMAQW7MsG5iRKMNdDHSDUwxVpxBUjK5XuyAGVigBIjvd30HXYnZUpJ3knYi4pc4lYygiwNSm6porG0M2kzpdXQazRiuI2FW4RYGZELEFUicrMoJBO8biYnWtrWMw5UMQ47xCjM52NwKRrpItH00FSILBAZUaZVILOujanntBY+evWt8kFvBkX6Gr4/DDN9D4SwnIkEqi3NDMGVaR1g9DWBjrGYL2EHUQUSSQ4t6GY8UjU8vSVjj7QAbsXlrZueNx4luPGsakWjPqNxJF2cBbI2Ygjm77HXr11qk404O0osas3GCtfq0/CP4VSe0uHRezyoonNsAPs10YFUHtV/Vf3v+muUsX9FFFAFFFFAFVpsyio9lmyyNCkGQVO77EEj0NWVQY5yLdwgwQjEHoQDB1qU2tUBE4JDM4d9ZJ1TcwSfHzIHwFY+ZJr/AOHfUQdU2jLHj2y6emlM3IUhTiCCYgHswTJgaZOZ0qJMTbO2K687XKCY7mu4+NaKVV7XI0NBhEG1hxrO6byDPj3lVPuHSsJgkG2HcbHQ2xqIIPj5ZV/COlbpiULQMSTopn6ODmZlAByQTKMIrJxNvQfOxqJHetagzBHd1Gh+Bqb1e8aGtnDKsZbDiIiCkaTGmfzPxqTCl1e6zjKjMCo0kdxVOaCRBI61Nh8wd1LFgFQiQuklwfCB0FMtWM5Skt9SQmqT2i9qcPgwe1fvR4F1b+A99c97ce2PzacPYYdsRudl5ZVJ0zeug230rxLG4i5euHOWZyTvvPPf95Pvrpw9DOs0tEc86rbyw8/wd7x35XbzEjDoLa9dz8SP8hXHY321xtwy2If3M0fCYqoxWGa2QGESJB3BG0gj3ilismAJPQamvQhCmo3jaxV0tbSu33/gsv8A5nxY/wDuLnxprDe3mOt6jEP72Yj4Zoqmt4Jj+z96QfhHlWq9yTAL/VPJfMDmdoJ26TBFJ1aaXU3jgm9clvkei4D5W8TaAGIAcmO7ADAdWIgqSOWp5mNJ772Z+U3B4gBWPYt0Oqj3wCB5kAedfOJUk9a1kg8wR7iKy4NKevPuIlRnDZteOq9fE+yLdwMAQQQdiNQfQ0vjZ7jCDlaYJImVZdIB1lhXzf7I+3GKw7BVuHLuZ1UDmXU6FepEHzJr2b2V9usPinVHYJdb9HP6O517Mn637J73rrXJWoShtr9vERqa2lo/r4HVi5c+wv4z/orHbvMZUmJjtDMdYyUnltKuZrasWuuJIXfO+5O235Urbxlp7tpFsIFdnBLIAe6maR+WvnVY0pSV16saXHGwM72k+t/WH60lvqc5M9a1PCwZ+hTXfvnXXN9j7WvrrS7Y6wJnDwJgHIhklio2kgSCfSo7/ELQRmGGAhWIzKkSFJgwZ3EVqoV+/wAyNBwcLGh7FJG3fOmpOnc01Zj7z1rc4AxHZgag6XXGqmRsvlSV3iOHVXY2FAQSe6hmDcBCxv8AomPTbziT53YzhPm+paB3FOmc282m2qkx0Huo41+8jQl/opcuXsUyxlgXGGkMI0TQQzD+8etP57n2E/Gf9Fa4K0qtdCqFGYaAAfUTpTVc8pOWrZYXz3PsJ+M/6KreM4G9eyZVtjLO7tzjpb8quqKgBRRRQBRWly6F3IHPU9N6O1HUfH3UBvS/Ef0V37jf4TWy4pDlh1OYSsEd4aGR1GoqHH3lNu8AQSEYEDUg5ZiBrMEaeYoCLiPDO1z97LnQKYBnQsVIIYQQWJBHP0EKYnA2ypJu2wrEDQQJJXKB348WUgdT5xVjexKsrLD6gj9Hc5iOS1U/Mu/mNxyQqAfQXBqjh82mhJyoNtkrppVNNZWsQ0SnhaE5jcQmQSTOptksJ+k3Un15bVmzwtGDKrIYEGFaIKvEQ8RluttpqOlLDhqABc7jSB9DcEjIECnqAFUweagmYqw4cq2s+rsXYsT2VwanUnbmdavOrZaTv8PXIiw4n6V/uJ/iuVHxi8UsXnUwVtuwJ5EKTNYt3xnuOZVQiSXUqNDcJ8QGwIrivan27tG3ds2kLh1ZC5OUQwKkqNzvziuenTlN6IzrVYQXae55XxGXzhjLCXUnWV3YTz073ubrS1hxlLv4z3Ebmes9YUEA77jWNJMQ8FcndCBQo3gLtvvUuS2ezm52aQZGu2ZmIEKZIJK7jTXY1147MqbUVv0+fn+R+mZHOOd2t6Rj2lwxXC4IsILi8V+7nEe7UUph7cIolZgEQN9iNRrPodehrHtDxPt7iwIt21CW16KPLl/sKmsWB2S90gEbGTJ3LDyO+m3Mdc4U3Tw0Yvf83Z6tCaq4qcl0+lkLo2uXvDMYgd5TsIEahpnbbpypG9gySQP9wORIOopq4pnQ68ucweYHjHmO8PLapRczgA7kHQmVPKZHKefQzuDWR22T0ZXiwiTJk8gup/hQeGtdM6W1A3YwAOp602FTYE2wwJmCTAiQDuCBv6HpUeJx6juoJAO7aknqeU+XLXqSYzNPskShCSs9hLFYRgMtvvJuTsWI5nyHJRMeZ1rHCMRr2LkhHOh2KXPquOmtYuYhjPn/AD/CksSkHXnrXZQqNuzPMxeGhlvH/Olj3P5NPbRsSPmGJthr9oHv3Dn7ZszE/VAVo1G8gMeRr0ZcD/ZWfw/7V8t8T4jcW5hsTbbIwVXXLsLiGGbzJgTO402r6a9juPrjsJZxK6Z17y/ZcaOvuIPuiuatCUHdbdDkpyzRTG/mP9nZ/D/tR8x/s7P4f9qforHPLqXK/wCYf2dn8P8AtWwwUEEW7MgyDl2PWnqKZ5dQQ4e2wLFiJYzp90Dn6VNRRVQFFFFAFFYJrHaDqPjQHI+0gwpxJF6y7vkSGSJjPyB1MGDpOmbkKTwdjC3AzjDXgFRiWOST2UHIsasIu+PfuzMia7iVmdJiJ0mOk9Kz2g6j40Bw+HwuHZNbF7IrpatgsmoVA4IJgAFmMENLaQYMUvfs4R++1jENIYqxKy4ZQ2fKxAEknlsCToNPQC69R8ayqgAAaAbR0oDlrPtWqoqrh7+xCAjcKBlJY66+U7NvlNMJ7VrqewvBYWDCySS4ICz4hlGm+p00NW7X3Fosi57gBhZAzMNInYaiuT477WMqCLgw1+2JuWLtsuXJAhVcGCsz3h15RV4U5TdkZVa0aavI6PhfEhiO0BtsmQgQ0T+7YyJ0J0KnnT6ORofcf8j514nx35UzN0Lp2iKuRDmCx4jOiydp3A61x/EflDx11QgvMiKAAAdYGgmIB9SJrb2Oe97FIV3P3Yu3fp/Z7d8ofFIRcOp1fvPH2QdFPq3+E15vjbfOuDt+0F8OLgczHeU6ox5nLss6bc5iNh1/COOW8QMvgufZPP7p+t+dd9CChGx5mMo1uJxHqu7kJ3MOWMASTU6cHBUo7wZlQBMGNRJI1YaeoWry3hcinbMd+Zil3tHeOkHT3HTWpnK+iPXweCvBSqeRz17gDGeyYP8AskZW92sH4ilcFiXVhZfaY72hXy9J5H3Eb11V1MpDrpPT7Q8QjkP8iKX9oOF9ra7RU74BYkbEaSpkzMGR6HrVHNSSzbP5M7oYdwblSbutbdVzRR4u1BjSD9rTnuZ8Q8/EORMVWOxJDKpkak7z69dNOciZmrYJmtgnUkannIDRr6oQfvelI4wGHI3VpUjTQEMu3QM3wrhlGzaPRbUoqa56ilpszl2UyTKxIBjxATM6an39ajs4MnlVhYYFCvRgyx9XNDKRO8GZ6gxUOIcsSqiASYAEenr61QlRW7IXdLf7TdOQ9TzqsvsSZO5qyuYcKO8e9Gw5fyeVIFa6MMnmuceNlaKiybiX/wBPhT/5o+DivS//AIeuO5buIwbHR17ZPvLCuPUqVP8AcNeb8RH/AIbDfevf4hTfydcR+b8TwdyYHahG+7cBtmfIBp91b145otHlUvd+L+rPrGiiivLNQooooAooooAooooBbiAlADr37f8A6iVX3sciXHQ2gYJCZQuuW2lxgSxABhiRMbVZ4u2WWBEgqddB3WDRMabUvcsMxzGzaJ6lzPT9XV4OKfaVwINxezBPZiAJJgbdwkwROWHGsTKsI2nZuKWpIFmYJ2C8mZdejSpMdCvXRzsG/VWvxn/t0dg36q1+M/8AbrTNS/i/MjUiwGLt3XKC1BUayo3hTHmO9of2W20lrh5As2unZr/hFIY3HjDK1y4lq2qjxZ21HQfR6meW9eHe2/yl3b6jD4c5LKqFJG7wIknmPLb15IU+K7w0RSU7aLVnRe2/toMO16zaxTX1uEmJBKHNmHZssQAZEmRtGteV8X4/exDFndu9v3iSfvMdW/LyquZidSZM6k71PgLBZlMSJ/fy9dSvxFegkoRM6dBOV3q/p4GMNhwQSSQAGiPJZ18pKjzzVBVtilHZtHQE/wB7sGO22ppPh2E7S7btnu52A93M/CYqtOea7OurDJZDPCODPfMjuoN3O3oB9Y+X5V1PDcEthAFAz7NcAgnyBPhERoKsreGFtUtrOVQQJ1ProPOtXtwBz/OKvmOinQS1luVvE/aUqGQCbmg7TmI/M+u3nVJb4hcBzB2mJ1JhoJMnWCPL1qz4nwXOxZGysdxGhPXymoMHwMyGuMGUEEqs6+RJ2B2gCuWUKjkdKdjtMJbzCDpnAI8m5a+8j3+VWuDwxa0QIB89dNJ+IkTSGHvrd0UQeS8x5HqP5Pl1BwmSwL5zjuOSq+E5gIZhHIKNZ0zGoqvLvzFKeWon4nkhd1LqiyJBB6ZiCPcdP3+dL5CQ5MDQggbCJtg76jeau7vezhjHhhhvAUgg9V7w8xPuqkxgu282ik8xE6EE5tNCO9vzPlvWdS+ltbIjDwtG7b3dly3aFMLdVYzaA2x74by8hUV7GnIJjvZpG+hOi/dGulOYi0AbkgHulRpscrNI6QQPjSVzDeGRsvv1lv8Aqj3Vla50SbjHcUBJ1NDLT2HwLuDkRmyiWygkKNtSNhOkmo2smvQoRUVl58zwcRiFOpoye7gz81bthlVRmstIks2uWOYOh1/4q+DKTctRcS2Vu22XPsWzqATGsDc+QNXnGsPlwfeui5307OOW4Kiddp05RXOWVDLcByZjljMSG1YeHkT/AJVMznw8rxb7/X9959acAs31FwX8UuJOfQpbW2E0HchWM78zMRVtVD7HJksC0MGcGLcAJKMp6sGtmGnck661fV5MtzqQUUUVBIUUUUAUUUUAUUUUAVg1msGgPAflj45iWxb2v6i13cu6mQCcw8539Ig15vdsAwbeoP1d2U9D1HRufkZFenfLRg0s4y5dDg/OLKgoNw47ucj7qrHoa8wt3YkFQymJB5xMajUbmvUgv2049DCjbM1Lrv68iM2yJBBHrVnwuySraREkH7ywfgQregbeq+2Z0gAdB/EzT2GvQVZTDQAQTAcCIE/VbTQ+Q2551pSyK6O/DRjxNNh67DkhR3SQDocsQRvuDqoH3Qa0S05YMADl1U7EFYmJjUGCQfWKmt2w+2hE6RqCdxl5g8094qUgho1R+7yJU9Dm9JgnvDY+XIpNbHqcOMt9jt+E3ExIAns70eB9M3KRI308JjyJqS7wa4JH8n8/KuAcwyuvcy6CJ26ZicpHlrXR4P2kzRbuAsYDQYI0IIMsQZBE6jlNbKs0jFQSk07/AFLRuFP0j/L0mt/6KgrncCTHqen7qht8fVhDMA/PKZAPOTEL76Xf2gTKYY6aZvFsPF3Zn39KvxZPY0y4ZO0pvya+xc4XA2rTDQsSdNDpoSZI2HmY6U9xnjyiy9shFN3KLl2SpCICFkbQDlHLQnnXPYG/iMUjHDW2YDTtCy2xPkX3PoK5jiJv3LvY3QbbA6pvymf2j05dKybjVk4ykrrV66r4FMRVw8Yftxbb2f8AZa4qwyho67E9NAZ56ga+XnW+H4NfuWxc7LPZlsrW2DFYIlSuhg6yADvI869GbswEDtrlYd4toO4yjbUCDEaqCTJrtPZdrmHwxS8CmZywDbxCifWR0rhxGMzSWRd1ud+4phaM6VG1RpWu7/PU4rG4Iht+ZaRsZ2gncQAPWaVfD/z/ADvXW4lQ7sSO6TMcweo8zzHP4EV3EeGsFOXWQcpHP+Fe3SShC7Wtj5qtj54irkc9L26Lpct/YBkXDcQDQGKDfmMrhf8A9j+8VzmKwHa3e6IWBJ98GOpFc5hMBfu9mAjKZMsQVgZufXY6eVdTcvphVD3GhSdEAkuRvpy9dInfWuDD4PJiKmKT9+2nglHf4XM8XTyVYpO7Sa031d9Sj9qgi2UtdojOlw91d4IMlgNjJqr4EW7a3ZC27vaXbIyMYFyXX6MvHdBmCfWpOLXRi7xuWVykjW20ZjAPeB2cxyGumx3o9l+GvicXZs2xIuOpKo2XRZuFcxPdaEaDO8V3OSaZ20abhTSl4n0/7L4i29gC1Z+bqjMhtQAEZSQwGXukTzFXFQYOxkRVBYgCO+xdvexJLHzNT15b3N0FFFFQSFFFFAFFFFAFFFFAFKcWxy2LNy821tGY+cDb37U3VJ7a4c3MDiVG/Zk/hho/dVoJOSTKVG1FtdD5k9o+Kvir9y9cMlmP8jy0+AFJ4G6EdWIBAPOY/dUmIw5Vip0I/magKV7MoJqxhTkklY6VrVi8fCrHfNZIz+pTKre7IfWqy9hBZusgbOCmZWA1GuxU8xBkflVaFqf5yxKFmLZNp1MHcTvHlXHPDSS7L06HdQxEVO8l8RqwhZgS+VQIDKBA5hTtA8j/AL04qsrakNrrBynl9VucfZIqlzlHlTHpz8vMVY3cUwKtA8IgQMvpoBzrkPYg007k90QZKkdCcyN8T4vxVDh2i7Pc1jUgwNPI79dd+fOmL3ESFBC6MusEDyjwn86ZsYVe6QUIYcyDHoDB+IoaZU3oR4gzEFCORYzMc1k/9VJ4wEAZj3m21UyOckDQafaPwqzuKtuTnK6T3VtkdNgJn1iqviRLXATvAn+R61pTV5JGGISVOUn0Ot9lfaO2llbLnIyBtDzAlifhJPvqj9oOJDEXu0SYUAA7HQkz13OlJ8MSbgU/WDKPLMjL/nWAkfE6/DUeW9TS/T6NDFOqr3f3vc8mpjKtWhw3ay+2xaWPabFAQL7A9YWT74maSOKuM+dnZmnxEkn4n8qjtSSwVCYUbGQ25gDYHcTyjXlWtx+zZiwZ3KBVtpMA6Eu28CQY5mTy1rX2ihSfZik78irw1arG8pNq3M6Th/FZgXND9obH16Gri3c5HVTy/wAweRrj8AxZQWXKdZU8oMe4/lVzg7rLpuv5V3JxqRTWzPnMVhuHNpaNci2e1tGoOx/yPQ1557X8QF2+QplLQyL5n6x+OnuFdZ7Rca+a28g1u3R4SYyofrGPCx1C9N/Xz7EWIGZTKHSTup+y3Q+ex5cwMnLWzOz9Ow7X7r+AtXbfJxhvnnEMPauZwYcm5buNbuQqPBLLuZK66HqSNK4xVr1T5B8Efnd69kLZLJURESzJO5GsL++sq3uNnqs9t4RgFsWltKzsF53GzMZJJJPvp2lzeb9W3xX/AFUC+/6tviv+qvMu76k2sMUUv27fq2+K/wCqjt2/Vt8V/wBVSBiil1xBkAoyzMElTyJ5HyNMUAUUUUAUUv8APrX6xPxD+NHz+1+tT8Q/jQDFaXrYZSp2IIPoRBqL5/a/Wp+IfxrBx1r9an4h/GgPmDFWXVsTZu6mxcNsMd8ysVPqCAD76WwYWQACSRqNojnIP8K7j5Q+H3Hxt9rNh3QsGlFZlYlEBbMAR/xXJYpcTa07JrKmcvaBhIETlEAc9dzrXpVZynGKW7IwCpwc6k7JXsv87yW7wYMA6lRP4T6xt6j4TrUN7haCZOg/VksfgRr7oqQ4+8tqdInbvHMeYXWY2kkwPgCpdcsNRzBjloNzGkyTWcXWbyq+h6FR4NRc9PXQixvC1E5LgMb5hEepnT1MDzpS+xGVSCCsg0y9klgwJBHMVveGZp3ny6QB5CKs8PKTebzMPbaUY3p7dOhGO9aXaQSN+WlbOo7JOuo+H/NSW7cKQBoa3Nki3lO8yPQ89axlQnHkddPGUai3s7cxfAJ9Hc9w+NM4le+3M9Y6aUYa0VWOc7z/ACJ038jUws/z6V04ei4vNI4MbjIyhw4fFhw623aIcjZA6fSArlHeBIOYiB15701grSqe+pYkDSSg056OQw21kjXUxSTcPVmzlWcrGVc0LMjkfjAIkipMTh2GIvKGVSTcbN9q8WbKP7q+HlOvOvLxTqKq1N+l/p04NU3BOCv+S2xOJAi2SFI2RYnrtsB1BkzVauHd3KtmRQcrKGuW3BIJBUB2tup6/Cp72FDgXLQiCAyHQqR0BMT5x5VbrgsztcEAZVzMxhVyjUydtzWVCjOrLRadTpxeKpYeF5vXklz/AAI8Nw5yKrTI66nfQE8zFM8U4kmCGoD3yO7bOoWdnuR8Qu58twhxT2oS3KYXvXOd4jQf+Wp3P7R9wrjblwsSWJJJJJJkkncknU178VliorZHzEaEq1R1aml3exvi8Q1x2uOxdmMsx3J/nTpyrWxcKmRHQg6hh0I5j/kQRNaAGmLdqdqNJqx3rQmTCA95Jy8wd0PQ9V6N7jBr3/5JeC/NsLZYiGvrcun0JtKg/CAf7xry35P/AGcbE4q2moUa3D/ZjxA/e8Mede+/NmYlQyqLfdXRgYKqYlXXTbTyFcOJm0shCeZ3ELa4sqssVOUyDBObKkGQIiQ+msTpPKXEJidcjEdC2/8AV8suh0uCdfGDBygU38zaJ7URvvd/71aWsOW8N4HUje7urFT/AF32gRVeO98q8i1hQ2sSAQpjpyjusNIWIzlG21gg6aVu9vE6kMdTsRpGZiQIEiVyCZ0g+pbGCY7Xf33f+9U2Gw6sitL6qD+kucxP2qjjv+K8hYFB+gzGW5k8zkaTpTlQW8KoIPeJG2Z2b9zE1PWDd2SFFFFQCDA/o09KW4pjntxktG5KudJ8SrKgwDAOonXlprWPnZt27UKWzEDcCNCdzpOkAczStzjb5VItEElNNScpNkkAQJbLcOnLKd61hRnLYi5t/St0GDYO51GYgw5QAd3QkDMJ0giTzqE8VxDZMtkpJWZVju+HzCY0hblwHT6hIiDG2I462V8tsFghIg5gTlcgqIBdQVg7RrUrcc8UWyYLganUqiuIGWRMkaiAVI3gG3s9ToLossFeL20dlKFlVip3UkAlTIGo2rzj5ZrQZsHOsC/CzBb9Dz5Drz/Mdq3GGDQbceLUnu6XFtyWy6DxHbaK5P5XvY27xFMP2DKLlkXWVG0DybQIDfVOmk6em9TCLpzTkUqRzxaR5PesMxkg9NtABsAOQqE4Y9DXP4m5icPce1ca7auIYZGLAg+h/PnUuD4piC36dhGrMTIUDcwd+QjmSBzr1OLFK/I4vZqnVF/YwwHeYaDl1PJf49B7gdOyLNyBJ9Br+QrFv2hs3Iz5rRGg0zKfPTZjuaYTG4ckRiFE6bMN/UQB61CembmZdtOzT8iexaS2AW7znYRPloOZ/nSt79hmBd9P2QR7pJ39B/vUPz/DW17U3c5JygIIYxuQCfDpuYnTelsR7VW91sM3QO8D1hQfzqiu3c3ea1oxf0+o3h8MCp09T5HbT1n4VNZXOjaCROnQgkmOv89aV9nvaLtcQlt7dtFeVGUGc0SoknYkRtzFdJ2tu3dZWFtUKh50HMK0n32tfXpVJzSkXhSquNrfMoreGmrDHYLUtcyopCkm4Qo1VSd/M1zPHOO4hb122l0qiuQuQKO7yOZRJkc5qr4ncLm27MWLWkksSTIlNz9ytG7yT7n9jBYWfN28Drb3HsMvdQdtcAhf6u0Y2Uk6k9DAB5kb1y/FeM3rxy3DCg/o1GRFI/Z6jq0mq6mVcXO65htlc8+iuf3BuWx01DLl8PodMKMYu/Pq9xRlrIWal7IhiCII0INMW8P0qxtexDZtcj/xV7wfhD3HVVUszGFA5mpODcIa6yoqlmJhQBJNe2+xPsiuGti5IN489wnIrHXkTvWFWqoLvKOTk7RHfY7gK4G0EIGd4LuNp5J5ASY6knrVniihF+27qufTvEDQooJ199M3LhKOAozhT3W2JgxrzUnnVQt/HAheytwCe+vMd0LCtcGvimToCIk6V5rm82bmbJJKxqcFbknt0HeLxnWM2fPO206RtArC4C0CT2yTmzeNdD2nayBt4uXT41rh7vEsuV0tA7BgQT4R3jrA1k6LvpAHep3hd/GNd+mtIlvJupk5+7+0e6TmjTaOela+0VOosjPCktWQR2yEZUXxr9QZZ5akRPpVjgR9Hb+4v5Cp6KylJyd2SFFFFVAUUUUArhbKtbTMobTmAfzqsxOLRZjDKT9Ll0Anszl+zzPLpJ12pztmthgSgW2gYsZ272/oFrb5tOuSzJ11XXrrPOtac1H3iGIWsXakzZt7qCYXY3CgI07yjcnTcaa1Da4pbiTh1kjMoygaZbjxqNx2cH74qzfDACSlnl9Sd9OQot4cMAQlkgiR3dxWvFhZ6PzIszGBCOWBsqpU9AQe8y9BzQ+4j0E1/S9bMwBbuaf3rMfkfjRatMs5RaWd4Eem1a3MO7Or5kGUMAMpbcrr4htl/fWE5XemxKKH219irPErUXB2dxR9FdA76/e+0h+z+R2+efa32dv4Bxh7yFQe8Lg8N0jmrdFmMu4kk719VYZ2OcNBKtGggHuq2xJ+11qHjHCbOKtNZv21u223VvzB3U+Y1qadVxeuxJ8eVmvVvbL5Gb1rNcwLdtb37JyBcUfssYVwPOD615ficM9pilxGRxurqVI9xr0oVIzWhU0GlZmtRWa0BsCRBBgjUEaEHkfKmRjXhRm0VGQfccsWU9fEf3dBStZFAbCmb69yyeWRl94u3GI+DqffUCLT4tE2U8rlz962f4GknrHx+zKiIWpks01aw9dP7P8AsVisTBt2myn67d1PWTv7pqZSSWpTMUGFs5wEbSNFfp+y3Vfy9NK6v2Y9i7+IaFSFHidvCPf9b3TXofs58mNm1DYhu2b7I0T382/cPKu2GGyR2YAAEZBoI8hsDXBVxKj7nrwJySlvoU3sz7O2cGMoWXb+sP1v2R9n059Tyu3tEHMu/Mcm/gfP+RFj7x7IlE7RpUZZK7sASTEjKDm66VTjjWKK6YNlbKfES3e70LIWDoFMyBqRMiuRyctWaqKirIc4ljLVxCExNtGVgCwcGNyVOVgRMHYjaqayqx3eJgAECC0bZkbd5ILgEctI1U1Hh7TXLtsNw0253c3HGSDlB7o1YKDB3B2IBmtHwAZnnhemdpPaHMwGc5hyYn11LKJMaQSTXsIxUD+lBDKrSW1Ze8CyntPCwJAjmARtVtwMqLjKMWt4kE5AwMAECQMxiDmBPOddqp7yXGuZnwDQoCLFxtOzJNtkKiA3eYBuWYd5daa9nZN62wwPYg2v0gJgAnNkylQdCSNQD00oDq6KKKAKKKKAKKKKAreIW0c3rdw5VuWgvuPaAxIidaRucJwxnvkT2h0Ma3WuMxEDf6Rh5iJroKKAor+DtHs4Ze4ABLQdLiXfsnQm2vPalrXDLYGXMpEAHvclXKIhO7IGsRPOumoraNecVZMiyOcGASQS6tqp7zTOXs9+5qPol08yd9t8Bgrdt0bMvdAA720JkkAKBJBM+tdBVJj8LjDcY2r6KmZSAwBhcuojJM5pMyZn6saniJtWuLIscGwJukbFxB69xB+YI91MO4Ak7Cueu8Mxs93FaRzC6sGETFuAMk7bkjSBrNw3A4tbua7eR7RklIkgwAonKJiBqAuoJjvd3Ektchcy2i8lPPzb+Hx8oOLcFw+JXJiLNu8vIXFDR6E6g+lP0U2B5txX5F8Bc1tNew56I+dfhcBPwNc1i/kLuj9FjUI5Z7RX96ufyr26ito16i5kWPn+58iePHhu4Ujze4P/AGjUdr5IsXzv4Qely4f/AGq+hKQ7cpYLjUqGOvqausTUbsLHjmE+SBvr42yv3UZvzK10vDvkwwSKFu4i5dE5tIQTEdCdfXlXYL7RpCmG8OYwB+rW4dM/d0YRPQ8tamPGPow2UZme4o1EQlw2951MQYG+tXqe0NLxK2iJcK9nOH4eDatWww2Zu+34nkj3VefPLf2hSB48gCkowzKGGqzDBmE66CFOuwJA6xCfaIfS/Rklc2UDmFto5k7bsRInSDzrPgVZPVEqy2Lb55b+2Om/XQVjiJ+iufcb8jWMWZtz938xW+MtlrbqN2VgJ6kEVzlivxfY23ymzb+oWJX7bZFiFMmQd4A011pb5/h80dguuUAZFzFmUuBG3g135xE6VYYixnILWpI2+kIjnpGx8/IUvc4SjAA2dBMDtWG4I5HoT8a3g6Nu0mQ7mFvYfKp7JTK220RdO1OW2NY8TSPziohjsLMdiOQns1ifo9Pjdtj3+RhpsCDE2pgQJuNoOg6DyrBwAiOy/wD6t5ef7K/hHSidHmmNRW3jcOXKdgNkPgWZfOdo2CqDoT4ttKYtdjctrdtooGdQDlAMi4FPpBBHurKcNUAAWYAiB2h0iY/M/E9alFhgoRbYUZlPjnYqfyFRUdJrsJhX5lhRRRWJIUUUUAUUUUAUUUUAUUUUAUUUUAUUUUAUUUUAUUUUAvdxttWCM6hjEAnXWQPjB+B6Uha4kgXISDvs66jVp3nw6+mtWF3Boxllk6D4TH+I/GqJ8Xg1vnDZD2gybSdwqLrmkQLgAJjnHh0AZtYyzJASCXC6uozNlRtO9qYYDroelSWsVaYhVXMTsBcU8iZ0bbQ6+RqLGcPw5fsezYs6OSyE90Mptl2JO5BIB1Myepq0sYG2hzKoB12mNd4GwmOVWzy6gXawDobLEebA/wDVW3Zf2LfiH+qnqKZ5dQJ3cxXKLZGq7ldACPPoKcooqoCiiigCiiigNdZ5RHTWdZ1n05VtRRQBRRRQBRRRQBRRRQBRRRQBRRRQBRRRQBRRRQBRRRQBRRRQBSt/h9t8wZAczKx5SyxlaRzGUfCiigMJw22OzJXM1pcqsxJaNN2OrbA68xO9N0UUAUUUUAUUUUAUUUUAUUUUAUUUUAUUUUAUUUUAUUUUB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employees.csbsju.edu/hjakubowski/classes/ch250/CellImageMap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910159"/>
            <a:ext cx="1894002" cy="14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387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320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4" grpId="0"/>
      <p:bldP spid="93205" grpId="0"/>
      <p:bldP spid="932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/>
              <a:t>What are atoms made of?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228601"/>
            <a:ext cx="4038600" cy="4525963"/>
          </a:xfrm>
        </p:spPr>
        <p:txBody>
          <a:bodyPr/>
          <a:lstStyle/>
          <a:p>
            <a:pPr lvl="1" eaLnBrk="1" hangingPunct="1"/>
            <a:r>
              <a:rPr lang="en-US" sz="3600" b="1" dirty="0"/>
              <a:t>Protons</a:t>
            </a:r>
          </a:p>
          <a:p>
            <a:pPr lvl="1" eaLnBrk="1" hangingPunct="1"/>
            <a:r>
              <a:rPr lang="en-US" sz="3600" b="1" dirty="0"/>
              <a:t>Neutrons</a:t>
            </a:r>
          </a:p>
          <a:p>
            <a:pPr lvl="1" eaLnBrk="1" hangingPunct="1"/>
            <a:r>
              <a:rPr lang="en-US" sz="3600" b="1" dirty="0"/>
              <a:t>Electrons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5" descr="C:\Users\Owner\AppData\Local\Microsoft\Windows\Temporary Internet Files\Content.IE5\S0GCEU9B\MM90004093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6401" y="2590801"/>
            <a:ext cx="1152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867400" y="0"/>
            <a:ext cx="0" cy="701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65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5603" name="Text Placeholder 2"/>
          <p:cNvSpPr>
            <a:spLocks noGrp="1"/>
          </p:cNvSpPr>
          <p:nvPr>
            <p:ph sz="half" idx="1"/>
          </p:nvPr>
        </p:nvSpPr>
        <p:spPr>
          <a:xfrm>
            <a:off x="1524000" y="228601"/>
            <a:ext cx="4572000" cy="4525963"/>
          </a:xfrm>
        </p:spPr>
        <p:txBody>
          <a:bodyPr/>
          <a:lstStyle/>
          <a:p>
            <a:pPr eaLnBrk="1" hangingPunct="1"/>
            <a:r>
              <a:rPr lang="en-US" sz="4000" dirty="0"/>
              <a:t>What is the nucleus?</a:t>
            </a:r>
          </a:p>
        </p:txBody>
      </p:sp>
      <p:sp>
        <p:nvSpPr>
          <p:cNvPr id="17412" name="Text Placeholder 7"/>
          <p:cNvSpPr>
            <a:spLocks noGrp="1"/>
          </p:cNvSpPr>
          <p:nvPr>
            <p:ph sz="half" idx="2"/>
          </p:nvPr>
        </p:nvSpPr>
        <p:spPr>
          <a:xfrm>
            <a:off x="6096000" y="381001"/>
            <a:ext cx="4038600" cy="4525963"/>
          </a:xfrm>
        </p:spPr>
        <p:txBody>
          <a:bodyPr/>
          <a:lstStyle/>
          <a:p>
            <a:pPr eaLnBrk="1" hangingPunct="1"/>
            <a:r>
              <a:rPr lang="en-US" sz="3600" dirty="0"/>
              <a:t>The center of the atom</a:t>
            </a:r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</p:txBody>
      </p:sp>
      <p:sp>
        <p:nvSpPr>
          <p:cNvPr id="12" name="Oval 11"/>
          <p:cNvSpPr/>
          <p:nvPr/>
        </p:nvSpPr>
        <p:spPr>
          <a:xfrm>
            <a:off x="4724400" y="51816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3746104"/>
            <a:ext cx="243840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/>
          <p:cNvCxnSpPr>
            <a:endCxn id="9" idx="1"/>
          </p:cNvCxnSpPr>
          <p:nvPr/>
        </p:nvCxnSpPr>
        <p:spPr>
          <a:xfrm>
            <a:off x="1737360" y="2372520"/>
            <a:ext cx="2682932" cy="243251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331018" y="4693444"/>
            <a:ext cx="6096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5" descr="C:\Users\Owner\AppData\Local\Microsoft\Windows\Temporary Internet Files\Content.IE5\S0GCEU9B\MM90004093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2601" y="1905001"/>
            <a:ext cx="1152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5867400" y="0"/>
            <a:ext cx="0" cy="701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0502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Widescreen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Comic Sans MS</vt:lpstr>
      <vt:lpstr>Wingdings</vt:lpstr>
      <vt:lpstr>Office Theme</vt:lpstr>
      <vt:lpstr>Introduction to the atom</vt:lpstr>
      <vt:lpstr>Introduction to atoms…page 11</vt:lpstr>
      <vt:lpstr>PowerPoint Presentation</vt:lpstr>
      <vt:lpstr>Introduction to the ATOM…11</vt:lpstr>
      <vt:lpstr>Introduction to the Atom…11</vt:lpstr>
      <vt:lpstr>PowerPoint Presentation</vt:lpstr>
      <vt:lpstr>Atoms are so small that…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atom</dc:title>
  <dc:creator>Marcello, Anna S.</dc:creator>
  <cp:lastModifiedBy>Marcello, Anna S.</cp:lastModifiedBy>
  <cp:revision>1</cp:revision>
  <dcterms:created xsi:type="dcterms:W3CDTF">2015-09-10T20:14:00Z</dcterms:created>
  <dcterms:modified xsi:type="dcterms:W3CDTF">2015-09-10T20:14:16Z</dcterms:modified>
</cp:coreProperties>
</file>