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4" autoAdjust="0"/>
    <p:restoredTop sz="94660"/>
  </p:normalViewPr>
  <p:slideViewPr>
    <p:cSldViewPr snapToGrid="0">
      <p:cViewPr varScale="1">
        <p:scale>
          <a:sx n="66" d="100"/>
          <a:sy n="66" d="100"/>
        </p:scale>
        <p:origin x="8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5AF77-4257-48F9-ADCE-5A649EB8D5D8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C507F-39B6-4775-8A1B-9F88C26AF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385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5AF77-4257-48F9-ADCE-5A649EB8D5D8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C507F-39B6-4775-8A1B-9F88C26AF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433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5AF77-4257-48F9-ADCE-5A649EB8D5D8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C507F-39B6-4775-8A1B-9F88C26AF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31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5AF77-4257-48F9-ADCE-5A649EB8D5D8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C507F-39B6-4775-8A1B-9F88C26AF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276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5AF77-4257-48F9-ADCE-5A649EB8D5D8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C507F-39B6-4775-8A1B-9F88C26AF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473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5AF77-4257-48F9-ADCE-5A649EB8D5D8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C507F-39B6-4775-8A1B-9F88C26AF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532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5AF77-4257-48F9-ADCE-5A649EB8D5D8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C507F-39B6-4775-8A1B-9F88C26AF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250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5AF77-4257-48F9-ADCE-5A649EB8D5D8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C507F-39B6-4775-8A1B-9F88C26AF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50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5AF77-4257-48F9-ADCE-5A649EB8D5D8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C507F-39B6-4775-8A1B-9F88C26AF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579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5AF77-4257-48F9-ADCE-5A649EB8D5D8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C507F-39B6-4775-8A1B-9F88C26AF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849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5AF77-4257-48F9-ADCE-5A649EB8D5D8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C507F-39B6-4775-8A1B-9F88C26AF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71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5AF77-4257-48F9-ADCE-5A649EB8D5D8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C507F-39B6-4775-8A1B-9F88C26AF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509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youtube.com/watch?v=NDZzAIcCQLQ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brainpop.com/technology/energytechnology/solarenergy/preview.we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oVDpwwmNJV0" TargetMode="External"/><Relationship Id="rId7" Type="http://schemas.openxmlformats.org/officeDocument/2006/relationships/image" Target="../media/image11.jpeg"/><Relationship Id="rId2" Type="http://schemas.openxmlformats.org/officeDocument/2006/relationships/hyperlink" Target="http://www.youtube.com/watch?v=-ajqiPe_9Ko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oogle.com/imgres?imgurl=http://keller.clarke.edu/~english/honors/jach/hotrock.gif&amp;imgrefurl=http://keller.clarke.edu/~english/honors/jach/&amp;usg=__cgaLN8xGWzG564N0XLZ0ZdEGYjQ=&amp;h=258&amp;w=350&amp;sz=10&amp;hl=en&amp;start=33&amp;sig2=vtV-_CT2oMfsmGLfGSStmw&amp;zoom=1&amp;tbnid=qDLBHeUHFS2YBM:&amp;tbnh=88&amp;tbnw=120&amp;ei=f6H-UJ-sKIzg8ATFj4EY&amp;prev=/search?q=geothermal+images&amp;start=20&amp;hl=en&amp;safe=active&amp;sa=N&amp;rls=com.microsoft:en-us&amp;tbm=isch&amp;prmd=ivns&amp;itbs=1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://www.google.com/imgres?imgurl=http://www.kids.esdb.bg/images/geothermal.jpg&amp;imgrefurl=http://www.kids.esdb.bg/geothermal.html&amp;usg=__nNGrJMIvJrHrDPVCdPD6_UK3gbQ=&amp;h=424&amp;w=283&amp;sz=175&amp;hl=en&amp;start=8&amp;sig2=bsxfZ1NkGas8W68b5YeQ2Q&amp;zoom=1&amp;tbnid=nlZZTopgWV4VJM:&amp;tbnh=126&amp;tbnw=84&amp;ei=96D-UMjiLI6E8ASQ_oHoAw&amp;prev=/search?q=geothermal+images&amp;hl=en&amp;safe=active&amp;sa=X&amp;rls=com.microsoft:en-us&amp;tbm=isch&amp;prmd=ivns&amp;itbs=1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youtube.com/watch?v=rnPEtwQtmGQ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brainpop.com/technology/energytechnology/dams/preview.we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youtube.com/watch?v=SQpbTTGe_gk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http/www.brainpop.com/technology/energytechnology/windenergy/preview.we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teachersdomain.org/asset/biot09_vid_ethanol/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file:///\\5538svs01\groups\8th%20Grade%202011-12\Science\Science\Unit%204%20Cells\Day%2016%20-%20Intro%20to%20Biotechnology\Genetic%20Engineering%20Trees.wmv" TargetMode="External"/><Relationship Id="rId4" Type="http://schemas.openxmlformats.org/officeDocument/2006/relationships/hyperlink" Target="http://www.brainpop.com/science/energy/biofuels/preview.we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://www.youtube.com/watch?v=mCrsSQ4DUuw" TargetMode="External"/><Relationship Id="rId7" Type="http://schemas.openxmlformats.org/officeDocument/2006/relationships/image" Target="../media/image2.jpeg"/><Relationship Id="rId2" Type="http://schemas.openxmlformats.org/officeDocument/2006/relationships/hyperlink" Target="https://www.youtube.com/watch?v=QiF-X-Ez9Bs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brainpop.com/technology/energytechnology/gasandoil/preview.weml" TargetMode="External"/><Relationship Id="rId5" Type="http://schemas.openxmlformats.org/officeDocument/2006/relationships/hyperlink" Target="http://www.brainpop.com/technology/energytechnology/fossilfuels/preview.weml" TargetMode="Externa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oY5C2WRSONk" TargetMode="External"/><Relationship Id="rId2" Type="http://schemas.openxmlformats.org/officeDocument/2006/relationships/hyperlink" Target="https://www.youtube.com/watch?v=6oQtdK5Vp0I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hyperlink" Target="http://www.youtube.com/watch?v=0ukiP-VrR7M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youtube.com/watch?v=sKLwlq_cIdg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brainpop.com/science/energy/nuclearenergy/preview.weml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Energy Sources 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762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7400" y="1364436"/>
            <a:ext cx="4038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ADVANTAGES</a:t>
            </a:r>
          </a:p>
          <a:p>
            <a:r>
              <a:rPr lang="en-US" dirty="0" smtClean="0"/>
              <a:t>Doesn’t require extra land</a:t>
            </a:r>
          </a:p>
          <a:p>
            <a:r>
              <a:rPr lang="en-US" dirty="0" smtClean="0"/>
              <a:t>no pollution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3200" y="1175137"/>
            <a:ext cx="4038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DISADVANTAGES</a:t>
            </a:r>
          </a:p>
          <a:p>
            <a:r>
              <a:rPr lang="en-US" dirty="0" smtClean="0"/>
              <a:t>Photovoltaic Cells are expensive</a:t>
            </a:r>
          </a:p>
          <a:p>
            <a:r>
              <a:rPr lang="en-US" dirty="0" smtClean="0"/>
              <a:t>only works during sunlight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57400" y="6262301"/>
            <a:ext cx="289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hlinkClick r:id="rId2"/>
              </a:rPr>
              <a:t>SOLAR POWER Cartoon</a:t>
            </a:r>
            <a:endParaRPr lang="en-US" sz="1200" dirty="0"/>
          </a:p>
        </p:txBody>
      </p:sp>
      <p:pic>
        <p:nvPicPr>
          <p:cNvPr id="4098" name="Picture 2" descr="http://ts2.mm.bing.net/th?id=H.4712993007207205&amp;pid=1.7&amp;w=206&amp;h=143&amp;c=7&amp;rs=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276600"/>
            <a:ext cx="3183348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53200" y="6400801"/>
            <a:ext cx="289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hlinkClick r:id="rId4"/>
              </a:rPr>
              <a:t>Brain Pop Solar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9347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GEOTHERMAL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219201"/>
            <a:ext cx="4038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ADVANTAGES</a:t>
            </a:r>
          </a:p>
          <a:p>
            <a:r>
              <a:rPr lang="en-US" dirty="0" smtClean="0"/>
              <a:t>no pollution</a:t>
            </a:r>
          </a:p>
          <a:p>
            <a:endParaRPr lang="en-US" dirty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95401"/>
            <a:ext cx="4038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DISADVANTAGES</a:t>
            </a:r>
          </a:p>
          <a:p>
            <a:r>
              <a:rPr lang="en-US" dirty="0" smtClean="0"/>
              <a:t>Only works in certain areas </a:t>
            </a:r>
          </a:p>
          <a:p>
            <a:r>
              <a:rPr lang="en-US" dirty="0" smtClean="0"/>
              <a:t>Can’t be transported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57400" y="60960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Heating a house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991600" y="6101255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Chevron</a:t>
            </a:r>
            <a:endParaRPr lang="en-US" dirty="0"/>
          </a:p>
        </p:txBody>
      </p:sp>
      <p:pic>
        <p:nvPicPr>
          <p:cNvPr id="8" name="Picture 7" descr="http://t1.gstatic.com/images?q=tbn:ANd9GcShFp_pPdEx2MRQtMYK9rtmbLBnqb1W0oLzv5aD7rEjJ00HdTP_VuIRf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2362200"/>
            <a:ext cx="2286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http://t1.gstatic.com/images?q=tbn:ANd9GcTYJIJcSyEIOtP_QpWDKPJeJCk5coP-XbjAIZdcRXUIRrMoSAvpLx1dDQ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53200" y="3200400"/>
            <a:ext cx="3048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6527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5793" y="0"/>
            <a:ext cx="8229600" cy="114300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HYDROPOWER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49517" y="1242219"/>
            <a:ext cx="4038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PROS</a:t>
            </a:r>
          </a:p>
          <a:p>
            <a:r>
              <a:rPr lang="en-US" dirty="0" smtClean="0"/>
              <a:t>Cheap</a:t>
            </a:r>
          </a:p>
          <a:p>
            <a:r>
              <a:rPr lang="en-US" dirty="0" smtClean="0"/>
              <a:t>No pollution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242219"/>
            <a:ext cx="4038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DISADVANTAGES</a:t>
            </a:r>
          </a:p>
          <a:p>
            <a:r>
              <a:rPr lang="en-US" dirty="0" smtClean="0"/>
              <a:t>Dams are harmful to wildlife in ecosystems</a:t>
            </a:r>
          </a:p>
          <a:p>
            <a:r>
              <a:rPr lang="en-US" dirty="0" smtClean="0"/>
              <a:t>Dams are $$$ to build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5122" name="Picture 2" descr="http://inexhaustibleresources.org/wp-content/uploads/2011/12/hydro-energ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505200"/>
            <a:ext cx="4038600" cy="269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610600" y="64886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Brain POP Dams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59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8229600" cy="114300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WIND POWER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19300" y="1219201"/>
            <a:ext cx="4038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ADVANTAGES</a:t>
            </a:r>
          </a:p>
          <a:p>
            <a:r>
              <a:rPr lang="en-US" dirty="0" smtClean="0"/>
              <a:t>No pollution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19201"/>
            <a:ext cx="4038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DISADVANTAGES</a:t>
            </a:r>
          </a:p>
          <a:p>
            <a:r>
              <a:rPr lang="en-US" dirty="0" smtClean="0"/>
              <a:t>Noisy</a:t>
            </a:r>
          </a:p>
          <a:p>
            <a:r>
              <a:rPr lang="en-US" dirty="0" smtClean="0"/>
              <a:t>Dangerous for birds</a:t>
            </a:r>
          </a:p>
          <a:p>
            <a:r>
              <a:rPr lang="en-US" dirty="0" smtClean="0"/>
              <a:t>$$$$ to put up “wind farm”</a:t>
            </a:r>
          </a:p>
        </p:txBody>
      </p:sp>
      <p:pic>
        <p:nvPicPr>
          <p:cNvPr id="6146" name="Picture 2" descr="http://www.ngpowereu.com/media/news-images/wind-energ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286000"/>
            <a:ext cx="4627179" cy="308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24600" y="55869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hlinkClick r:id="rId4"/>
              </a:rPr>
              <a:t>BrainPop</a:t>
            </a:r>
            <a:r>
              <a:rPr lang="en-US" dirty="0">
                <a:hlinkClick r:id="rId4"/>
              </a:rPr>
              <a:t> Wind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67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8229600" cy="114300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BIOMASS</a:t>
            </a:r>
            <a:r>
              <a:rPr lang="en-US" dirty="0" smtClean="0"/>
              <a:t> *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219201"/>
            <a:ext cx="42672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ADVANTAGES</a:t>
            </a:r>
          </a:p>
          <a:p>
            <a:r>
              <a:rPr lang="en-US" dirty="0" smtClean="0"/>
              <a:t>Burns materials normally thrown away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7850" y="1219201"/>
            <a:ext cx="501015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DISADVANTAGES</a:t>
            </a:r>
          </a:p>
          <a:p>
            <a:r>
              <a:rPr lang="en-US" dirty="0" smtClean="0"/>
              <a:t>Biomass needs to be replaced</a:t>
            </a:r>
          </a:p>
          <a:p>
            <a:r>
              <a:rPr lang="en-US" dirty="0" smtClean="0"/>
              <a:t>Air pollution when burned</a:t>
            </a:r>
          </a:p>
        </p:txBody>
      </p:sp>
      <p:pic>
        <p:nvPicPr>
          <p:cNvPr id="6148" name="Picture 4" descr="http://www.urbanforestltd.co.uk/communities/3/004/009/915/253/images/45626281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505200"/>
            <a:ext cx="4762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534400" y="57912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hlinkClick r:id="rId4"/>
              </a:rPr>
              <a:t>BrainPop</a:t>
            </a:r>
            <a:r>
              <a:rPr lang="en-US" dirty="0">
                <a:hlinkClick r:id="rId4"/>
              </a:rPr>
              <a:t> Biofuels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991600" y="5343775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 action="ppaction://hlinkfile"/>
              </a:rPr>
              <a:t>trees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26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15447" y="609600"/>
            <a:ext cx="8961107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NONRENEWABLE</a:t>
            </a:r>
          </a:p>
          <a:p>
            <a:pPr algn="ctr"/>
            <a:r>
              <a:rPr lang="en-US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RESOURCES</a:t>
            </a:r>
            <a:endParaRPr lang="en-US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363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 smtClean="0"/>
              <a:t>OIL/GASOLINE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9020" y="914401"/>
            <a:ext cx="4038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ADVANTAGES</a:t>
            </a:r>
          </a:p>
          <a:p>
            <a:r>
              <a:rPr lang="en-US" dirty="0" smtClean="0"/>
              <a:t>All our transportation relies on gas/oil (cars, planes)</a:t>
            </a:r>
          </a:p>
          <a:p>
            <a:r>
              <a:rPr lang="en-US" dirty="0" smtClean="0"/>
              <a:t>Cheap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914401"/>
            <a:ext cx="4038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CONS</a:t>
            </a:r>
          </a:p>
          <a:p>
            <a:r>
              <a:rPr lang="en-US" dirty="0" smtClean="0"/>
              <a:t>environmental hazards</a:t>
            </a:r>
          </a:p>
          <a:p>
            <a:r>
              <a:rPr lang="en-US" dirty="0" smtClean="0"/>
              <a:t>Political conflict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62040" y="5707893"/>
            <a:ext cx="1986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2"/>
              </a:rPr>
              <a:t>BP oil spill</a:t>
            </a:r>
            <a:r>
              <a:rPr lang="en-US" sz="1200" dirty="0"/>
              <a:t> *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5907529" y="6015670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3"/>
              </a:rPr>
              <a:t>1 year later</a:t>
            </a:r>
            <a:r>
              <a:rPr lang="en-US" sz="1200" dirty="0"/>
              <a:t> *</a:t>
            </a:r>
            <a:endParaRPr lang="en-US" sz="1200" dirty="0"/>
          </a:p>
        </p:txBody>
      </p:sp>
      <p:pic>
        <p:nvPicPr>
          <p:cNvPr id="8194" name="Picture 2" descr="http://t3.gstatic.com/images?q=tbn:ANd9GcS0Z-U54mnkk6ZcBhfxsDHcnBg_D8-TCh44oDX4MtHQMIjbw9F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447060"/>
            <a:ext cx="3410940" cy="341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846590" y="5877170"/>
            <a:ext cx="18087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hlinkClick r:id="rId5"/>
              </a:rPr>
              <a:t>Brainpop</a:t>
            </a:r>
            <a:r>
              <a:rPr lang="en-US" sz="1200" dirty="0">
                <a:hlinkClick r:id="rId5"/>
              </a:rPr>
              <a:t>  fossil fuels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8875056" y="6154170"/>
            <a:ext cx="18087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hlinkClick r:id="rId6"/>
              </a:rPr>
              <a:t>Brainpop</a:t>
            </a:r>
            <a:r>
              <a:rPr lang="en-US" sz="1200" dirty="0">
                <a:hlinkClick r:id="rId6"/>
              </a:rPr>
              <a:t> </a:t>
            </a:r>
            <a:r>
              <a:rPr lang="en-US" sz="1200" dirty="0"/>
              <a:t> gas  and oil</a:t>
            </a:r>
            <a:endParaRPr lang="en-US" sz="1200" dirty="0"/>
          </a:p>
        </p:txBody>
      </p:sp>
      <p:pic>
        <p:nvPicPr>
          <p:cNvPr id="15362" name="Picture 2" descr="bp leak animatio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21478" y="990600"/>
            <a:ext cx="3848100" cy="2862986"/>
          </a:xfrm>
          <a:prstGeom prst="rect">
            <a:avLst/>
          </a:prstGeom>
          <a:noFill/>
        </p:spPr>
      </p:pic>
      <p:pic>
        <p:nvPicPr>
          <p:cNvPr id="15364" name="Picture 4" descr="bp oil leak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45515" y="990599"/>
            <a:ext cx="5238750" cy="3181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205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npr.org/news/graphics/2012/04/gr-oilprod-30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09600"/>
            <a:ext cx="6934200" cy="552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1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 smtClean="0"/>
              <a:t>NATURAL 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990601"/>
            <a:ext cx="4038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ADVANTAGES</a:t>
            </a:r>
          </a:p>
          <a:p>
            <a:r>
              <a:rPr lang="en-US" dirty="0" smtClean="0"/>
              <a:t>Cheap</a:t>
            </a:r>
          </a:p>
          <a:p>
            <a:r>
              <a:rPr lang="en-US" dirty="0" smtClean="0"/>
              <a:t>Portable</a:t>
            </a:r>
          </a:p>
          <a:p>
            <a:r>
              <a:rPr lang="en-US" dirty="0" smtClean="0"/>
              <a:t>Burns clean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219201"/>
            <a:ext cx="4038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CONS</a:t>
            </a:r>
          </a:p>
          <a:p>
            <a:r>
              <a:rPr lang="en-US" dirty="0" smtClean="0"/>
              <a:t>Carbon Dioxide---global warming</a:t>
            </a:r>
          </a:p>
          <a:p>
            <a:r>
              <a:rPr lang="en-US" dirty="0" smtClean="0"/>
              <a:t>Affects wildlife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1026" name="Picture 2" descr="http://images.wisegeek.com/barbecue-propane-tan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5" y="3733800"/>
            <a:ext cx="2252492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82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7334" y="0"/>
            <a:ext cx="8229600" cy="114300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COAL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838201"/>
            <a:ext cx="4038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ADVANTAGES</a:t>
            </a:r>
          </a:p>
          <a:p>
            <a:r>
              <a:rPr lang="en-US" dirty="0" smtClean="0"/>
              <a:t>Cheap</a:t>
            </a:r>
          </a:p>
          <a:p>
            <a:r>
              <a:rPr lang="en-US" dirty="0" smtClean="0"/>
              <a:t>Easy to transport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34100" y="838201"/>
            <a:ext cx="4038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CONS</a:t>
            </a:r>
          </a:p>
          <a:p>
            <a:r>
              <a:rPr lang="en-US" dirty="0" smtClean="0"/>
              <a:t>Mining is dangerous</a:t>
            </a:r>
          </a:p>
          <a:p>
            <a:r>
              <a:rPr lang="en-US" dirty="0" smtClean="0"/>
              <a:t>Releases CO</a:t>
            </a:r>
            <a:r>
              <a:rPr lang="en-US" sz="1800" dirty="0"/>
              <a:t>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496300" y="5740089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3"/>
              </a:rPr>
              <a:t>Mining recue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8496300" y="6122277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4"/>
              </a:rPr>
              <a:t>Mining recue</a:t>
            </a:r>
            <a:endParaRPr lang="en-US" sz="1200" dirty="0"/>
          </a:p>
        </p:txBody>
      </p:sp>
      <p:pic>
        <p:nvPicPr>
          <p:cNvPr id="2052" name="Picture 4" descr="http://www.katielubinsky.com/Project1/Coal_Trai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241128"/>
            <a:ext cx="2362200" cy="353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00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6089" y="304801"/>
            <a:ext cx="4281622" cy="4525963"/>
          </a:xfrm>
        </p:spPr>
        <p:txBody>
          <a:bodyPr/>
          <a:lstStyle/>
          <a:p>
            <a:r>
              <a:rPr lang="en-US" dirty="0" smtClean="0"/>
              <a:t>Greenhouse effect is good because it causes our earth to be warm enough to live on.</a:t>
            </a:r>
          </a:p>
          <a:p>
            <a:r>
              <a:rPr lang="en-US" dirty="0" smtClean="0"/>
              <a:t>But it is bad because the Earth is getting warmer and warmer causing changes in weather patterns and snow melting. </a:t>
            </a:r>
            <a:endParaRPr lang="en-US" dirty="0"/>
          </a:p>
        </p:txBody>
      </p:sp>
      <p:pic>
        <p:nvPicPr>
          <p:cNvPr id="1026" name="Picture 2" descr="http://icons.wxug.com/metgraphics/climate/sunearthdiagr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289" y="28074"/>
            <a:ext cx="57018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20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0"/>
            <a:ext cx="8229600" cy="1143000"/>
          </a:xfrm>
        </p:spPr>
        <p:txBody>
          <a:bodyPr/>
          <a:lstStyle/>
          <a:p>
            <a:r>
              <a:rPr lang="en-US" dirty="0" smtClean="0"/>
              <a:t>NUCLEAR (Uranium)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990601"/>
            <a:ext cx="4038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ADVANTAGES</a:t>
            </a:r>
          </a:p>
          <a:p>
            <a:r>
              <a:rPr lang="en-US" dirty="0" smtClean="0"/>
              <a:t>Cheap</a:t>
            </a:r>
          </a:p>
          <a:p>
            <a:r>
              <a:rPr lang="en-US" dirty="0" smtClean="0"/>
              <a:t>Little pollution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6869" y="914401"/>
            <a:ext cx="4038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CONS</a:t>
            </a:r>
          </a:p>
          <a:p>
            <a:r>
              <a:rPr lang="en-US" dirty="0" smtClean="0"/>
              <a:t>Hazardous nuclear waste (meltdown)</a:t>
            </a:r>
          </a:p>
          <a:p>
            <a:r>
              <a:rPr lang="en-US" dirty="0" smtClean="0"/>
              <a:t>$$$ to build power plants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76400" y="6380203"/>
            <a:ext cx="198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hlinkClick r:id="rId2"/>
              </a:rPr>
              <a:t>Nuclear meltdown</a:t>
            </a:r>
            <a:endParaRPr lang="en-US" sz="1200" dirty="0"/>
          </a:p>
        </p:txBody>
      </p:sp>
      <p:pic>
        <p:nvPicPr>
          <p:cNvPr id="3074" name="Picture 2" descr="http://ts4.mm.bing.net/th?id=I.4763093790295747&amp;pid=1.7&amp;w=186&amp;h=147&amp;c=7&amp;rs=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463" y="2732668"/>
            <a:ext cx="4062812" cy="321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077200" y="6324601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hlinkClick r:id="rId4"/>
              </a:rPr>
              <a:t>Nuclear Energy </a:t>
            </a:r>
            <a:r>
              <a:rPr lang="en-US" sz="1200" dirty="0" err="1">
                <a:hlinkClick r:id="rId4"/>
              </a:rPr>
              <a:t>Brainpop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5214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42545" y="609600"/>
            <a:ext cx="6506911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RENEWABLE</a:t>
            </a:r>
          </a:p>
          <a:p>
            <a:pPr algn="ctr"/>
            <a:r>
              <a:rPr lang="en-US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RESOURCE</a:t>
            </a:r>
            <a:endParaRPr lang="en-US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843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236</Words>
  <Application>Microsoft Office PowerPoint</Application>
  <PresentationFormat>Widescreen</PresentationFormat>
  <Paragraphs>88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Energy Sources </vt:lpstr>
      <vt:lpstr>PowerPoint Presentation</vt:lpstr>
      <vt:lpstr>OIL/GASOLINE</vt:lpstr>
      <vt:lpstr>PowerPoint Presentation</vt:lpstr>
      <vt:lpstr>NATURAL GAS</vt:lpstr>
      <vt:lpstr>COAL</vt:lpstr>
      <vt:lpstr>PowerPoint Presentation</vt:lpstr>
      <vt:lpstr>NUCLEAR (Uranium)</vt:lpstr>
      <vt:lpstr>PowerPoint Presentation</vt:lpstr>
      <vt:lpstr>SOLAR</vt:lpstr>
      <vt:lpstr>GEOTHERMAL</vt:lpstr>
      <vt:lpstr>HYDROPOWER</vt:lpstr>
      <vt:lpstr>WIND POWER</vt:lpstr>
      <vt:lpstr>BIOMASS *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Sources </dc:title>
  <dc:creator>Marcello, Anna S.</dc:creator>
  <cp:lastModifiedBy>Marcello, Anna S.</cp:lastModifiedBy>
  <cp:revision>1</cp:revision>
  <dcterms:created xsi:type="dcterms:W3CDTF">2016-03-07T19:15:03Z</dcterms:created>
  <dcterms:modified xsi:type="dcterms:W3CDTF">2016-03-07T19:15:20Z</dcterms:modified>
</cp:coreProperties>
</file>