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D5C5-196F-47B1-9028-2B6F8DF2CFAC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0DAD6-32F7-4CB7-871B-3FEDE53D8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36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D5C5-196F-47B1-9028-2B6F8DF2CFAC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0DAD6-32F7-4CB7-871B-3FEDE53D8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5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D5C5-196F-47B1-9028-2B6F8DF2CFAC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0DAD6-32F7-4CB7-871B-3FEDE53D8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59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381000"/>
            <a:ext cx="1016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22400" y="1752600"/>
            <a:ext cx="4978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604000" y="1752600"/>
            <a:ext cx="4978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604000" y="3886200"/>
            <a:ext cx="4978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352551" y="6107113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603751" y="6107113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175751" y="6107113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DE0E9-3B82-4AA0-9C92-E687BD479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81486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D5C5-196F-47B1-9028-2B6F8DF2CFAC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0DAD6-32F7-4CB7-871B-3FEDE53D8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02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D5C5-196F-47B1-9028-2B6F8DF2CFAC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0DAD6-32F7-4CB7-871B-3FEDE53D8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52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D5C5-196F-47B1-9028-2B6F8DF2CFAC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0DAD6-32F7-4CB7-871B-3FEDE53D8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24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D5C5-196F-47B1-9028-2B6F8DF2CFAC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0DAD6-32F7-4CB7-871B-3FEDE53D8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9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D5C5-196F-47B1-9028-2B6F8DF2CFAC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0DAD6-32F7-4CB7-871B-3FEDE53D8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511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D5C5-196F-47B1-9028-2B6F8DF2CFAC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0DAD6-32F7-4CB7-871B-3FEDE53D8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76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D5C5-196F-47B1-9028-2B6F8DF2CFAC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0DAD6-32F7-4CB7-871B-3FEDE53D8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167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D5C5-196F-47B1-9028-2B6F8DF2CFAC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0DAD6-32F7-4CB7-871B-3FEDE53D8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39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5D5C5-196F-47B1-9028-2B6F8DF2CFAC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0DAD6-32F7-4CB7-871B-3FEDE53D8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203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goldprice.org/gold-jewellery/uploaded_images/gold-necklace-793229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stevespanglerscience.com/img/cache/bcb9b8db117ee64376aedaf7af3595ca/sevenlayer-2-51908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ugi4x8kZJzk&amp;list=PLzcIUDUth-LrTvRx0Uxlqn5SX0xOof6d2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585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981200" y="1600201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172200" y="1600201"/>
            <a:ext cx="4038600" cy="4525963"/>
          </a:xfrm>
        </p:spPr>
        <p:txBody>
          <a:bodyPr/>
          <a:lstStyle/>
          <a:p>
            <a:endParaRPr lang="en-US"/>
          </a:p>
        </p:txBody>
      </p:sp>
      <p:pic>
        <p:nvPicPr>
          <p:cNvPr id="6149" name="Picture 5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533400"/>
            <a:ext cx="3810000" cy="320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 descr="mr-t-gold-chains-sparkling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1" y="228601"/>
            <a:ext cx="3971925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221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51054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981200" y="228601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Density of Water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791200" y="22860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1.0 g/mL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494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1"/>
            <a:ext cx="35814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/>
              <a:t>Layering of liquids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81600" y="1"/>
            <a:ext cx="5029200" cy="4530725"/>
          </a:xfrm>
        </p:spPr>
        <p:txBody>
          <a:bodyPr/>
          <a:lstStyle/>
          <a:p>
            <a:r>
              <a:rPr lang="en-US" sz="3200" dirty="0"/>
              <a:t>the highest density will be on the bottom</a:t>
            </a:r>
          </a:p>
          <a:p>
            <a:r>
              <a:rPr lang="en-US" sz="3200" dirty="0"/>
              <a:t>Lowest density will be on top</a:t>
            </a:r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51054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6" name="Picture 4" descr="Seven Layer Density Colum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685800"/>
            <a:ext cx="3962400" cy="3962400"/>
          </a:xfrm>
          <a:prstGeom prst="rect">
            <a:avLst/>
          </a:prstGeom>
          <a:noFill/>
        </p:spPr>
      </p:pic>
      <p:pic>
        <p:nvPicPr>
          <p:cNvPr id="7" name="Picture 5" descr="C:\Users\Owner\AppData\Local\Microsoft\Windows\Temporary Internet Files\Content.IE5\S0GCEU9B\MM900040934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20201" y="4343401"/>
            <a:ext cx="11525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9897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228601"/>
            <a:ext cx="35814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If sprite has a mass of </a:t>
            </a:r>
            <a:r>
              <a:rPr lang="en-US" dirty="0" smtClean="0"/>
              <a:t>4 g </a:t>
            </a:r>
            <a:r>
              <a:rPr lang="en-US" dirty="0"/>
              <a:t>and a volume of 3mL, what is its density?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If alcohol has a mass of 5g and a volume of 10mL, what is the density?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81600" y="1600201"/>
            <a:ext cx="50292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z="3200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>
            <a:off x="51054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6" name="Picture 5" descr="C:\Users\Owner\AppData\Local\Microsoft\Windows\Temporary Internet Files\Content.IE5\S0GCEU9B\MM900040934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20201" y="4343401"/>
            <a:ext cx="11525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2591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457201"/>
            <a:ext cx="4038600" cy="5668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Coke vs. Diet Coke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57201"/>
            <a:ext cx="4038600" cy="5668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Describe: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Explain:</a:t>
            </a:r>
            <a:endParaRPr lang="en-US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58674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6" name="Picture 5" descr="C:\Users\Owner\AppData\Local\Microsoft\Windows\Temporary Internet Files\Content.IE5\S0GCEU9B\MM900040934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20201" y="4343401"/>
            <a:ext cx="11525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7298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dirty="0"/>
              <a:t>Conclusion: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914401"/>
            <a:ext cx="9144000" cy="4525963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 dirty="0"/>
              <a:t>The density of water is 1.0g/</a:t>
            </a:r>
            <a:r>
              <a:rPr lang="en-US" dirty="0" err="1"/>
              <a:t>mL.</a:t>
            </a:r>
            <a:r>
              <a:rPr lang="en-US" dirty="0"/>
              <a:t> Why do you think your calculated density was not 1.0g/</a:t>
            </a:r>
            <a:r>
              <a:rPr lang="en-US" dirty="0" err="1"/>
              <a:t>mL</a:t>
            </a:r>
            <a:r>
              <a:rPr lang="en-US" dirty="0"/>
              <a:t>?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dirty="0"/>
              <a:t>As </a:t>
            </a:r>
            <a:r>
              <a:rPr lang="en-US" dirty="0" smtClean="0"/>
              <a:t>volume of the liquid increased, </a:t>
            </a:r>
            <a:r>
              <a:rPr lang="en-US" dirty="0"/>
              <a:t>what </a:t>
            </a:r>
            <a:r>
              <a:rPr lang="en-US" dirty="0" smtClean="0"/>
              <a:t>happened to the mass of the liquid?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dirty="0" smtClean="0"/>
              <a:t>What do you notice about the density as you change the volume?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dirty="0" smtClean="0"/>
              <a:t>What predictions can you make about the density of water if you use 100mL?</a:t>
            </a:r>
          </a:p>
          <a:p>
            <a:pPr marL="609600" indent="-609600">
              <a:buFont typeface="Wingdings" pitchFamily="2" charset="2"/>
              <a:buAutoNum type="arabicPeriod"/>
            </a:pPr>
            <a:endParaRPr lang="en-US" dirty="0" smtClean="0"/>
          </a:p>
          <a:p>
            <a:pPr marL="609600" indent="-609600">
              <a:buNone/>
            </a:pPr>
            <a:endParaRPr lang="en-US" dirty="0" smtClean="0"/>
          </a:p>
          <a:p>
            <a:pPr marL="609600" indent="-609600">
              <a:buFont typeface="Wingdings" pitchFamily="2" charset="2"/>
              <a:buAutoNum type="arabicPeriod"/>
            </a:pPr>
            <a:endParaRPr lang="en-US" dirty="0"/>
          </a:p>
          <a:p>
            <a:pPr marL="609600" indent="-609600">
              <a:buFont typeface="Wingdings" pitchFamily="2" charset="2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7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0"/>
            <a:ext cx="7620000" cy="1143000"/>
          </a:xfrm>
        </p:spPr>
        <p:txBody>
          <a:bodyPr/>
          <a:lstStyle/>
          <a:p>
            <a:r>
              <a:rPr lang="en-US" dirty="0" smtClean="0"/>
              <a:t>Density of 3 </a:t>
            </a:r>
            <a:r>
              <a:rPr lang="en-US" dirty="0" smtClean="0"/>
              <a:t>Liquids…19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2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38400" y="0"/>
            <a:ext cx="8229600" cy="563562"/>
          </a:xfrm>
        </p:spPr>
        <p:txBody>
          <a:bodyPr/>
          <a:lstStyle/>
          <a:p>
            <a:pPr algn="r"/>
            <a:r>
              <a:rPr lang="en-US" sz="2400" dirty="0"/>
              <a:t>Front of page </a:t>
            </a:r>
            <a:r>
              <a:rPr lang="en-US" sz="2400" dirty="0"/>
              <a:t>19</a:t>
            </a:r>
            <a:endParaRPr lang="en-US" sz="24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609601"/>
            <a:ext cx="9144000" cy="5211763"/>
          </a:xfrm>
        </p:spPr>
        <p:txBody>
          <a:bodyPr/>
          <a:lstStyle/>
          <a:p>
            <a:pPr marL="609600" indent="-609600" algn="ctr">
              <a:lnSpc>
                <a:spcPct val="80000"/>
              </a:lnSpc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Density of 3 Liquids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Purpose: To calculate the density of 3 liquids and hypothesize how the liquids will layer.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Hypothesis: If the three layers were mixed, I think the ______________ will sink and the ____________ will float.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dirty="0"/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/>
              <a:t>Procedure: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dirty="0"/>
              <a:t>Follow the procedure from the Density of Water Lab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dirty="0"/>
              <a:t>Repeat procedure using alcohol, </a:t>
            </a:r>
            <a:r>
              <a:rPr lang="en-US" dirty="0" err="1"/>
              <a:t>glycerine</a:t>
            </a:r>
            <a:r>
              <a:rPr lang="en-US" dirty="0"/>
              <a:t> and vinegar</a:t>
            </a:r>
          </a:p>
        </p:txBody>
      </p:sp>
    </p:spTree>
    <p:extLst>
      <p:ext uri="{BB962C8B-B14F-4D97-AF65-F5344CB8AC3E}">
        <p14:creationId xmlns:p14="http://schemas.microsoft.com/office/powerpoint/2010/main" val="293172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52401"/>
            <a:ext cx="8229600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5400" dirty="0"/>
              <a:t>Alcohol = </a:t>
            </a:r>
            <a:r>
              <a:rPr lang="en-US" sz="5400" dirty="0">
                <a:solidFill>
                  <a:srgbClr val="2E11DF"/>
                </a:solidFill>
              </a:rPr>
              <a:t>blue</a:t>
            </a:r>
          </a:p>
          <a:p>
            <a:pPr algn="ctr">
              <a:buFontTx/>
              <a:buNone/>
            </a:pPr>
            <a:r>
              <a:rPr lang="en-US" sz="5400" dirty="0"/>
              <a:t>Vinegar = </a:t>
            </a:r>
            <a:r>
              <a:rPr lang="en-US" sz="5400" dirty="0">
                <a:solidFill>
                  <a:srgbClr val="FF0000"/>
                </a:solidFill>
              </a:rPr>
              <a:t>red</a:t>
            </a:r>
          </a:p>
          <a:p>
            <a:pPr algn="ctr">
              <a:buFontTx/>
              <a:buNone/>
            </a:pPr>
            <a:r>
              <a:rPr lang="en-US" sz="5400" dirty="0" err="1"/>
              <a:t>Glycerine</a:t>
            </a:r>
            <a:r>
              <a:rPr lang="en-US" sz="5400" dirty="0"/>
              <a:t> = </a:t>
            </a:r>
            <a:r>
              <a:rPr lang="en-US" sz="5400" dirty="0">
                <a:solidFill>
                  <a:srgbClr val="FFFF00"/>
                </a:solidFill>
              </a:rPr>
              <a:t>yellow</a:t>
            </a:r>
          </a:p>
          <a:p>
            <a:pPr algn="ctr">
              <a:buFontTx/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11324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28600"/>
            <a:ext cx="8458200" cy="602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752600" y="1219200"/>
            <a:ext cx="533400" cy="369332"/>
          </a:xfrm>
          <a:prstGeom prst="rect">
            <a:avLst/>
          </a:prstGeom>
          <a:solidFill>
            <a:schemeClr val="tx2">
              <a:lumMod val="40000"/>
              <a:lumOff val="60000"/>
              <a:alpha val="51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52600" y="2971800"/>
            <a:ext cx="533400" cy="369332"/>
          </a:xfrm>
          <a:prstGeom prst="rect">
            <a:avLst/>
          </a:prstGeom>
          <a:solidFill>
            <a:srgbClr val="FF0000">
              <a:alpha val="51000"/>
            </a:srgb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52600" y="4572000"/>
            <a:ext cx="533400" cy="369332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21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solidFill>
            <a:srgbClr val="82C8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0" y="990600"/>
            <a:ext cx="91440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>
                <a:solidFill>
                  <a:schemeClr val="bg1"/>
                </a:solidFill>
              </a:rPr>
              <a:t>Density</a:t>
            </a:r>
            <a:endParaRPr lang="en-US" sz="19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18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-304800"/>
            <a:ext cx="8229600" cy="1143000"/>
          </a:xfrm>
        </p:spPr>
        <p:txBody>
          <a:bodyPr/>
          <a:lstStyle/>
          <a:p>
            <a:pPr algn="l"/>
            <a:r>
              <a:rPr lang="en-US"/>
              <a:t>Conclusion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609600"/>
            <a:ext cx="8229600" cy="5791200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r>
              <a:rPr lang="en-US" dirty="0"/>
              <a:t>If you put all of the liquids in a container, color a picture of how they would be layered</a:t>
            </a:r>
            <a:r>
              <a:rPr lang="en-US" dirty="0" smtClean="0"/>
              <a:t>. On your illustration write the average density for each liquid. </a:t>
            </a:r>
            <a:endParaRPr lang="en-US" dirty="0"/>
          </a:p>
          <a:p>
            <a:pPr marL="609600" indent="-609600">
              <a:buNone/>
            </a:pPr>
            <a:endParaRPr lang="en-US" dirty="0" smtClean="0"/>
          </a:p>
          <a:p>
            <a:pPr marL="609600" indent="-609600">
              <a:buNone/>
            </a:pPr>
            <a:endParaRPr lang="en-US" dirty="0"/>
          </a:p>
          <a:p>
            <a:pPr marL="609600" indent="-609600">
              <a:buNone/>
            </a:pPr>
            <a:r>
              <a:rPr lang="en-US" dirty="0"/>
              <a:t>1 paragraph- </a:t>
            </a:r>
            <a:endParaRPr lang="en-US" dirty="0" smtClean="0"/>
          </a:p>
          <a:p>
            <a:pPr marL="609600" indent="-609600"/>
            <a:r>
              <a:rPr lang="en-US" dirty="0" smtClean="0"/>
              <a:t>What </a:t>
            </a:r>
            <a:r>
              <a:rPr lang="en-US" dirty="0"/>
              <a:t>did you learn from this lab? </a:t>
            </a:r>
            <a:endParaRPr lang="en-US" dirty="0" smtClean="0"/>
          </a:p>
          <a:p>
            <a:pPr marL="609600" indent="-609600"/>
            <a:r>
              <a:rPr lang="en-US" dirty="0" smtClean="0"/>
              <a:t>If water has a density of 1.0g/</a:t>
            </a:r>
            <a:r>
              <a:rPr lang="en-US" dirty="0" err="1" smtClean="0"/>
              <a:t>mL</a:t>
            </a:r>
            <a:r>
              <a:rPr lang="en-US" dirty="0" smtClean="0"/>
              <a:t> , which </a:t>
            </a:r>
            <a:r>
              <a:rPr lang="en-US" dirty="0"/>
              <a:t>liquids will float in water? sink in </a:t>
            </a:r>
            <a:r>
              <a:rPr lang="en-US" dirty="0" smtClean="0"/>
              <a:t>water?</a:t>
            </a:r>
          </a:p>
          <a:p>
            <a:pPr marL="609600" indent="-609600"/>
            <a:r>
              <a:rPr lang="en-US" dirty="0" smtClean="0"/>
              <a:t>What could have been some errors you made in the lab?</a:t>
            </a:r>
            <a:endParaRPr lang="en-US" dirty="0"/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 rot="5400000">
            <a:off x="5600700" y="2019300"/>
            <a:ext cx="1447800" cy="1676400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83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/>
          </p:cNvSpPr>
          <p:nvPr>
            <p:ph type="title" idx="4294967295"/>
          </p:nvPr>
        </p:nvSpPr>
        <p:spPr>
          <a:xfrm>
            <a:off x="1752600" y="0"/>
            <a:ext cx="45720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Warm Up 9/29/2015</a:t>
            </a:r>
          </a:p>
        </p:txBody>
      </p:sp>
      <p:sp>
        <p:nvSpPr>
          <p:cNvPr id="137219" name="Rectangle 3"/>
          <p:cNvSpPr>
            <a:spLocks noGrp="1"/>
          </p:cNvSpPr>
          <p:nvPr>
            <p:ph type="body" idx="4294967295"/>
          </p:nvPr>
        </p:nvSpPr>
        <p:spPr>
          <a:xfrm>
            <a:off x="1524000" y="952664"/>
            <a:ext cx="9144000" cy="4525963"/>
          </a:xfrm>
        </p:spPr>
        <p:txBody>
          <a:bodyPr>
            <a:normAutofit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n-US" dirty="0" smtClean="0"/>
              <a:t>On the periodic table, what’s the difference between group 1 and group 17?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n-US" dirty="0" smtClean="0"/>
              <a:t>What </a:t>
            </a:r>
            <a:r>
              <a:rPr lang="en-US" dirty="0" smtClean="0"/>
              <a:t>is the name of the group on the periodic table that is used to kill germs or microorganisms?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n-US" dirty="0" smtClean="0"/>
              <a:t>Which group on the periodic table is not reactive? 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n-US" dirty="0" smtClean="0"/>
              <a:t>What is an example of an alkali metal? </a:t>
            </a:r>
            <a:endParaRPr lang="en-US" dirty="0" smtClean="0"/>
          </a:p>
          <a:p>
            <a:pPr marL="609600" indent="-609600">
              <a:buFont typeface="Arial" charset="0"/>
              <a:buAutoNum type="arabicPeriod"/>
            </a:pPr>
            <a:r>
              <a:rPr lang="en-US" dirty="0" smtClean="0"/>
              <a:t>Chlorine has similar properties to which other elements?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n-US" dirty="0" smtClean="0"/>
              <a:t>How many electron shells does period 7 have?</a:t>
            </a:r>
          </a:p>
          <a:p>
            <a:pPr marL="609600" indent="-609600">
              <a:buFont typeface="Arial" charset="0"/>
              <a:buAutoNum type="arabicPeriod"/>
            </a:pPr>
            <a:endParaRPr lang="en-US" dirty="0" smtClean="0"/>
          </a:p>
          <a:p>
            <a:pPr marL="609600" indent="-609600">
              <a:buFont typeface="Arial" charset="0"/>
              <a:buAutoNum type="arabicPeriod"/>
            </a:pPr>
            <a:endParaRPr lang="en-US" dirty="0" smtClean="0"/>
          </a:p>
        </p:txBody>
      </p:sp>
      <p:sp>
        <p:nvSpPr>
          <p:cNvPr id="122885" name="TextBox 4"/>
          <p:cNvSpPr txBox="1">
            <a:spLocks noChangeArrowheads="1"/>
          </p:cNvSpPr>
          <p:nvPr/>
        </p:nvSpPr>
        <p:spPr bwMode="auto">
          <a:xfrm>
            <a:off x="6695049" y="1050841"/>
            <a:ext cx="3733800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Group 1 are metals, group 17 are  nonmetals</a:t>
            </a:r>
            <a:endParaRPr lang="en-US" sz="2400" dirty="0"/>
          </a:p>
        </p:txBody>
      </p:sp>
      <p:sp>
        <p:nvSpPr>
          <p:cNvPr id="122886" name="TextBox 5"/>
          <p:cNvSpPr txBox="1">
            <a:spLocks noChangeArrowheads="1"/>
          </p:cNvSpPr>
          <p:nvPr/>
        </p:nvSpPr>
        <p:spPr bwMode="auto">
          <a:xfrm>
            <a:off x="5143500" y="2097092"/>
            <a:ext cx="3429000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/>
              <a:t>Group 17 , halogens</a:t>
            </a:r>
          </a:p>
        </p:txBody>
      </p:sp>
      <p:sp>
        <p:nvSpPr>
          <p:cNvPr id="122887" name="TextBox 6"/>
          <p:cNvSpPr txBox="1">
            <a:spLocks noChangeArrowheads="1"/>
          </p:cNvSpPr>
          <p:nvPr/>
        </p:nvSpPr>
        <p:spPr bwMode="auto">
          <a:xfrm>
            <a:off x="6040902" y="2711149"/>
            <a:ext cx="350520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/>
              <a:t>Group 18 noble gases</a:t>
            </a:r>
          </a:p>
        </p:txBody>
      </p:sp>
      <p:sp>
        <p:nvSpPr>
          <p:cNvPr id="122888" name="TextBox 7"/>
          <p:cNvSpPr txBox="1">
            <a:spLocks noChangeArrowheads="1"/>
          </p:cNvSpPr>
          <p:nvPr/>
        </p:nvSpPr>
        <p:spPr bwMode="auto">
          <a:xfrm>
            <a:off x="5562600" y="3356972"/>
            <a:ext cx="259080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Potassium, sodium</a:t>
            </a: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1524000" y="6019800"/>
            <a:ext cx="2209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hlinkClick r:id="rId2"/>
              </a:rPr>
              <a:t>Cheetah and baboon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77000" y="1"/>
            <a:ext cx="41910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Take out your homework…your paragraph on the element.</a:t>
            </a:r>
          </a:p>
        </p:txBody>
      </p:sp>
      <p:sp>
        <p:nvSpPr>
          <p:cNvPr id="12" name="TextBox 7"/>
          <p:cNvSpPr txBox="1">
            <a:spLocks noChangeArrowheads="1"/>
          </p:cNvSpPr>
          <p:nvPr/>
        </p:nvSpPr>
        <p:spPr bwMode="auto">
          <a:xfrm>
            <a:off x="5715000" y="4034136"/>
            <a:ext cx="403860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/>
              <a:t>Fluorine, bromine, iodine</a:t>
            </a:r>
            <a:endParaRPr lang="en-US" sz="2400" dirty="0"/>
          </a:p>
        </p:txBody>
      </p:sp>
      <p:sp>
        <p:nvSpPr>
          <p:cNvPr id="13" name="TextBox 7"/>
          <p:cNvSpPr txBox="1">
            <a:spLocks noChangeArrowheads="1"/>
          </p:cNvSpPr>
          <p:nvPr/>
        </p:nvSpPr>
        <p:spPr bwMode="auto">
          <a:xfrm>
            <a:off x="9448800" y="4617467"/>
            <a:ext cx="60960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/>
              <a:t>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671423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/>
      <p:bldP spid="122885" grpId="0" animBg="1"/>
      <p:bldP spid="122886" grpId="0" animBg="1"/>
      <p:bldP spid="122887" grpId="0" animBg="1"/>
      <p:bldP spid="122888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08547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08548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0854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81001"/>
            <a:ext cx="8453438" cy="589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7772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dirty="0"/>
              <a:t>Project is due </a:t>
            </a:r>
          </a:p>
          <a:p>
            <a:pPr algn="ctr">
              <a:buNone/>
            </a:pPr>
            <a:r>
              <a:rPr lang="en-US" sz="5400" dirty="0"/>
              <a:t>October 13</a:t>
            </a:r>
            <a:r>
              <a:rPr lang="en-US" sz="5400" baseline="30000" dirty="0"/>
              <a:t>th</a:t>
            </a:r>
            <a:r>
              <a:rPr lang="en-US" sz="5400" dirty="0"/>
              <a:t> (A) and October 14</a:t>
            </a:r>
            <a:r>
              <a:rPr lang="en-US" sz="5400" baseline="30000" dirty="0"/>
              <a:t>th</a:t>
            </a:r>
            <a:r>
              <a:rPr lang="en-US" sz="5400" dirty="0"/>
              <a:t> (B)</a:t>
            </a:r>
            <a:endParaRPr lang="en-US" sz="5400" dirty="0"/>
          </a:p>
        </p:txBody>
      </p:sp>
      <p:pic>
        <p:nvPicPr>
          <p:cNvPr id="1026" name="Picture 2" descr="C:\Documents and Settings\anna.marcello\Local Settings\Temporary Internet Files\Content.IE5\XKDXD6O6\MC90044203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1" y="2971801"/>
            <a:ext cx="3315367" cy="32813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8355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dirty="0"/>
              <a:t>Conclusion: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914401"/>
            <a:ext cx="9144000" cy="4525963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 dirty="0"/>
              <a:t>The density of water is 1.0g/</a:t>
            </a:r>
            <a:r>
              <a:rPr lang="en-US" dirty="0" err="1"/>
              <a:t>mL.</a:t>
            </a:r>
            <a:r>
              <a:rPr lang="en-US" dirty="0"/>
              <a:t> Why do you think your calculated density was not 1.0g/</a:t>
            </a:r>
            <a:r>
              <a:rPr lang="en-US" dirty="0" err="1"/>
              <a:t>mL</a:t>
            </a:r>
            <a:r>
              <a:rPr lang="en-US" dirty="0"/>
              <a:t>?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dirty="0"/>
              <a:t>As </a:t>
            </a:r>
            <a:r>
              <a:rPr lang="en-US" dirty="0" smtClean="0"/>
              <a:t>volume of the liquid increased, </a:t>
            </a:r>
            <a:r>
              <a:rPr lang="en-US" dirty="0"/>
              <a:t>what </a:t>
            </a:r>
            <a:r>
              <a:rPr lang="en-US" dirty="0" smtClean="0"/>
              <a:t>happened to the mass of the liquid?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dirty="0" smtClean="0"/>
              <a:t>What do you notice about the density as you change the volume?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dirty="0" smtClean="0"/>
              <a:t>What predictions can you make about the density of water if you use 100mL?</a:t>
            </a:r>
          </a:p>
          <a:p>
            <a:pPr marL="609600" indent="-609600">
              <a:buFont typeface="Wingdings" pitchFamily="2" charset="2"/>
              <a:buAutoNum type="arabicPeriod"/>
            </a:pPr>
            <a:endParaRPr lang="en-US" dirty="0" smtClean="0"/>
          </a:p>
          <a:p>
            <a:pPr marL="609600" indent="-609600">
              <a:buNone/>
            </a:pPr>
            <a:endParaRPr lang="en-US" dirty="0" smtClean="0"/>
          </a:p>
          <a:p>
            <a:pPr marL="609600" indent="-609600">
              <a:buFont typeface="Wingdings" pitchFamily="2" charset="2"/>
              <a:buAutoNum type="arabicPeriod"/>
            </a:pPr>
            <a:endParaRPr lang="en-US" dirty="0"/>
          </a:p>
          <a:p>
            <a:pPr marL="609600" indent="-609600">
              <a:buFont typeface="Wingdings" pitchFamily="2" charset="2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27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roadway" pitchFamily="82" charset="0"/>
              </a:rPr>
              <a:t>Density…18</a:t>
            </a:r>
            <a:endParaRPr lang="en-US" dirty="0">
              <a:latin typeface="Broadway" pitchFamily="82" charset="0"/>
            </a:endParaRP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295401"/>
            <a:ext cx="2895600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600" dirty="0"/>
              <a:t>Density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36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600" dirty="0"/>
              <a:t>Formula</a:t>
            </a:r>
            <a:endParaRPr lang="en-US" sz="36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36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600" dirty="0"/>
              <a:t>Unit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219201"/>
            <a:ext cx="5257800" cy="45307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/>
              <a:t>mass per unit of volume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32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/>
              <a:t>Mass/Volume</a:t>
            </a:r>
            <a:endParaRPr lang="en-US" sz="32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/>
              <a:t>M/V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32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/>
              <a:t>g/</a:t>
            </a:r>
            <a:r>
              <a:rPr lang="en-US" sz="3200" dirty="0" err="1"/>
              <a:t>mL</a:t>
            </a:r>
            <a:endParaRPr lang="en-US" sz="32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/>
              <a:t>g/cm</a:t>
            </a:r>
            <a:r>
              <a:rPr lang="en-US" sz="3200" baseline="30000" dirty="0"/>
              <a:t>3</a:t>
            </a:r>
            <a:endParaRPr lang="en-US" sz="3200" baseline="30000" dirty="0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>
            <a:off x="4267200" y="15240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6" name="Picture 5" descr="C:\Users\Owner\AppData\Local\Microsoft\Windows\Temporary Internet Files\Content.IE5\S0GCEU9B\MM900040934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20201" y="4343401"/>
            <a:ext cx="11525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7734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8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58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58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58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58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457201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 dirty="0"/>
              <a:t>	</a:t>
            </a:r>
          </a:p>
          <a:p>
            <a:pPr>
              <a:buFont typeface="Wingdings" pitchFamily="2" charset="2"/>
              <a:buNone/>
            </a:pPr>
            <a:r>
              <a:rPr lang="en-US" sz="4000" dirty="0"/>
              <a:t>	Mass</a:t>
            </a:r>
          </a:p>
          <a:p>
            <a:pPr>
              <a:buFont typeface="Wingdings" pitchFamily="2" charset="2"/>
              <a:buNone/>
            </a:pPr>
            <a:endParaRPr lang="en-US" sz="4000" dirty="0"/>
          </a:p>
          <a:p>
            <a:pPr>
              <a:buFont typeface="Wingdings" pitchFamily="2" charset="2"/>
              <a:buNone/>
            </a:pPr>
            <a:r>
              <a:rPr lang="en-US" sz="4000" dirty="0"/>
              <a:t>	Volume</a:t>
            </a:r>
          </a:p>
        </p:txBody>
      </p:sp>
      <p:pic>
        <p:nvPicPr>
          <p:cNvPr id="37892" name="Picture 4" descr="Polypropylene Graduated Cylinder S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1" y="2438400"/>
            <a:ext cx="2068513" cy="2514600"/>
          </a:xfrm>
          <a:prstGeom prst="rect">
            <a:avLst/>
          </a:prstGeom>
          <a:noFill/>
        </p:spPr>
      </p:pic>
      <p:pic>
        <p:nvPicPr>
          <p:cNvPr id="37893" name="Picture 5" descr="triplebeambalan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04800"/>
            <a:ext cx="2286000" cy="1892300"/>
          </a:xfrm>
          <a:prstGeom prst="rect">
            <a:avLst/>
          </a:prstGeom>
          <a:noFill/>
        </p:spPr>
      </p:pic>
      <p:sp>
        <p:nvSpPr>
          <p:cNvPr id="37894" name="Line 6"/>
          <p:cNvSpPr>
            <a:spLocks noChangeShapeType="1"/>
          </p:cNvSpPr>
          <p:nvPr/>
        </p:nvSpPr>
        <p:spPr bwMode="auto">
          <a:xfrm>
            <a:off x="1828800" y="2209800"/>
            <a:ext cx="2819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772400" y="30480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L x w x h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3352800" y="3962401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mL</a:t>
            </a:r>
            <a:endParaRPr lang="en-US" sz="3200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343400" y="4114800"/>
            <a:ext cx="685800" cy="152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067800" y="44958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cm</a:t>
            </a:r>
            <a:r>
              <a:rPr lang="en-US" sz="2800" baseline="30000" dirty="0"/>
              <a:t>3</a:t>
            </a:r>
            <a:endParaRPr lang="en-US" sz="28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8915400" y="3657600"/>
            <a:ext cx="228600" cy="7620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65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228601"/>
            <a:ext cx="35814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 dirty="0"/>
              <a:t>Density identifies a substance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181600" y="304801"/>
            <a:ext cx="5486400" cy="4530725"/>
          </a:xfrm>
        </p:spPr>
        <p:txBody>
          <a:bodyPr/>
          <a:lstStyle/>
          <a:p>
            <a:r>
              <a:rPr lang="en-US" sz="3200" dirty="0"/>
              <a:t>Density of a substance will always be the same regardless of size</a:t>
            </a:r>
          </a:p>
          <a:p>
            <a:r>
              <a:rPr lang="en-US" sz="3200" dirty="0"/>
              <a:t>The density of a substance will usually be different from other substances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51054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6" name="Picture 5" descr="C:\Users\Owner\AppData\Local\Microsoft\Windows\Temporary Internet Files\Content.IE5\S0GCEU9B\MM900040934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20201" y="4343401"/>
            <a:ext cx="11525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84301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524</Words>
  <Application>Microsoft Office PowerPoint</Application>
  <PresentationFormat>Widescreen</PresentationFormat>
  <Paragraphs>91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Broadway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Warm Up 9/29/2015</vt:lpstr>
      <vt:lpstr>PowerPoint Presentation</vt:lpstr>
      <vt:lpstr>PowerPoint Presentation</vt:lpstr>
      <vt:lpstr>Conclusion:</vt:lpstr>
      <vt:lpstr>Density…18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Conclusion:</vt:lpstr>
      <vt:lpstr>Density of 3 Liquids…19</vt:lpstr>
      <vt:lpstr>Front of page 19</vt:lpstr>
      <vt:lpstr>PowerPoint Presentation</vt:lpstr>
      <vt:lpstr>PowerPoint Presentation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Marcello, Anna S.</dc:creator>
  <cp:lastModifiedBy>Marcello, Anna S.</cp:lastModifiedBy>
  <cp:revision>1</cp:revision>
  <dcterms:created xsi:type="dcterms:W3CDTF">2015-09-29T01:30:15Z</dcterms:created>
  <dcterms:modified xsi:type="dcterms:W3CDTF">2015-09-29T01:31:05Z</dcterms:modified>
</cp:coreProperties>
</file>