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2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F38A-A1F0-45CB-B850-58170163726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2EF3-6399-4115-8C48-3F850BAE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1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asserospizza.com/pizz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wikihow.com/Image:Kool-aid-Intro.jpg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mpound%20Notes.noteboo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8DH0YtRQMc" TargetMode="External"/><Relationship Id="rId2" Type="http://schemas.openxmlformats.org/officeDocument/2006/relationships/hyperlink" Target="https://www.youtube.com/watch?v=9bAhCHedVB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Compounds and Mixtures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"/>
            <a:ext cx="8229600" cy="1143000"/>
          </a:xfrm>
        </p:spPr>
        <p:txBody>
          <a:bodyPr/>
          <a:lstStyle/>
          <a:p>
            <a:r>
              <a:rPr lang="en-US" dirty="0" smtClean="0"/>
              <a:t>Mixtures…</a:t>
            </a:r>
            <a:r>
              <a:rPr lang="en-US" sz="2400" dirty="0"/>
              <a:t>back of page 23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1"/>
            <a:ext cx="9144000" cy="4525963"/>
          </a:xfrm>
        </p:spPr>
        <p:txBody>
          <a:bodyPr/>
          <a:lstStyle/>
          <a:p>
            <a:r>
              <a:rPr lang="en-US" b="1" dirty="0" smtClean="0"/>
              <a:t>Combination of two or more pure substances that are </a:t>
            </a:r>
            <a:r>
              <a:rPr lang="en-US" b="1" u="sng" dirty="0" smtClean="0"/>
              <a:t>NOT chemically </a:t>
            </a:r>
            <a:r>
              <a:rPr lang="en-US" b="1" u="sng" dirty="0" smtClean="0"/>
              <a:t>combined</a:t>
            </a:r>
          </a:p>
          <a:p>
            <a:r>
              <a:rPr lang="en-US" b="1" dirty="0" smtClean="0"/>
              <a:t>Ex. Sugar and water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NaCl</a:t>
            </a:r>
            <a:r>
              <a:rPr lang="en-US" b="1" dirty="0" smtClean="0"/>
              <a:t> + H</a:t>
            </a:r>
            <a:r>
              <a:rPr lang="en-US" sz="1800" b="1" dirty="0"/>
              <a:t>2</a:t>
            </a:r>
            <a:r>
              <a:rPr lang="en-US" b="1" dirty="0" smtClean="0"/>
              <a:t>0</a:t>
            </a:r>
            <a:endParaRPr lang="en-US" b="1" dirty="0" smtClean="0"/>
          </a:p>
          <a:p>
            <a:r>
              <a:rPr lang="en-US" b="1" dirty="0" smtClean="0"/>
              <a:t>No specific Ratio</a:t>
            </a:r>
          </a:p>
          <a:p>
            <a:r>
              <a:rPr lang="en-US" b="1" dirty="0" smtClean="0"/>
              <a:t>The parts retain their identity</a:t>
            </a:r>
          </a:p>
          <a:p>
            <a:endParaRPr lang="en-US" dirty="0"/>
          </a:p>
        </p:txBody>
      </p:sp>
      <p:pic>
        <p:nvPicPr>
          <p:cNvPr id="4" name="Picture 2" descr="http://2.bp.blogspot.com/-7gJAucSGuPs/T3DDZtOvmII/AAAAAAAAAVs/2pas2Z8qNBc/s1600/kool-aid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715707"/>
            <a:ext cx="193548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74" y="4624867"/>
            <a:ext cx="2819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http://spiceopolis.files.wordpress.com/2011/01/homemade-chocolate-chip-ice-crea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64002"/>
            <a:ext cx="2971800" cy="22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pad1.whstatic.com/images/thumb/9/95/Kool-aid-Intro.jpg/550px-Kool-aid-Intro.jpg">
            <a:hlinkClick r:id="rId5" tooltip="Kool aid Intro.jpg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371601"/>
            <a:ext cx="2930525" cy="2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40957"/>
            <a:ext cx="853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1"/>
            <a:ext cx="8534400" cy="4525963"/>
          </a:xfrm>
        </p:spPr>
        <p:txBody>
          <a:bodyPr/>
          <a:lstStyle/>
          <a:p>
            <a:r>
              <a:rPr lang="en-US" b="1" dirty="0"/>
              <a:t>Easily separated(filtration, evaporation, sifting)</a:t>
            </a:r>
          </a:p>
          <a:p>
            <a:endParaRPr lang="en-US" dirty="0"/>
          </a:p>
        </p:txBody>
      </p:sp>
      <p:pic>
        <p:nvPicPr>
          <p:cNvPr id="335874" name="Picture 2" descr="https://drupal.org/files/images/cck_filt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3657600" cy="3657600"/>
          </a:xfrm>
          <a:prstGeom prst="rect">
            <a:avLst/>
          </a:prstGeom>
          <a:noFill/>
        </p:spPr>
      </p:pic>
      <p:pic>
        <p:nvPicPr>
          <p:cNvPr id="335876" name="Picture 4" descr="http://3.bp.blogspot.com/_O6B9IndeNlk/TOGf4saYplI/AAAAAAAAArk/7fd1D-O0qOI/s1600/sifting+blog+0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1"/>
            <a:ext cx="4449894" cy="295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62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1"/>
            <a:ext cx="82296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types of Mixtures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Homogeneous – looks like one substance (ex. </a:t>
            </a:r>
            <a:r>
              <a:rPr lang="en-US" dirty="0" err="1" smtClean="0"/>
              <a:t>Kool</a:t>
            </a:r>
            <a:r>
              <a:rPr lang="en-US" dirty="0" smtClean="0"/>
              <a:t> aid, soda)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 smtClean="0"/>
              <a:t>2. Heterogeneous – looks like two things mixed together (sand and water, Italian dressing, pizza)</a:t>
            </a:r>
            <a:endParaRPr lang="en-US" dirty="0"/>
          </a:p>
        </p:txBody>
      </p:sp>
      <p:sp>
        <p:nvSpPr>
          <p:cNvPr id="4" name="AutoShape 2" descr="Wishbone Italian Dressing 16 o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kouponkaren.com/wp-content/uploads/2010/04/wish-bone-dressing-printable-coup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56" y="4715097"/>
            <a:ext cx="1478745" cy="21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blog.gardenharvestsupply.com/wp-content/uploads/2011/10/soil-test-mason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37026"/>
            <a:ext cx="16002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blogs.davita.com/kidney-diet-tips/wp-content/uploads/2013/05/iStock_000017561572XSmallKool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143000"/>
            <a:ext cx="1444625" cy="21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4" descr="http://pngimg.com/upload/sprite_PNG8920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6" descr="http://pngimg.com/upload/sprite_PNG8920.p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8" descr="http://pngimg.com/upload/sprite_PNG8928.p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4" descr="http://www.businessweek.com/the_thread/brandnewday/archives/blog%20gatorade%20bott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087" y="1151476"/>
            <a:ext cx="1000125" cy="2155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7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Compounds…</a:t>
            </a: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066801"/>
            <a:ext cx="4038600" cy="4525963"/>
          </a:xfrm>
        </p:spPr>
        <p:txBody>
          <a:bodyPr>
            <a:normAutofit/>
          </a:bodyPr>
          <a:lstStyle/>
          <a:p>
            <a:pPr marL="857250" indent="-857250">
              <a:buNone/>
            </a:pPr>
            <a:r>
              <a:rPr lang="en-US" sz="3600" dirty="0"/>
              <a:t>Compounds</a:t>
            </a:r>
          </a:p>
          <a:p>
            <a:pPr marL="857250" indent="-857250">
              <a:buFontTx/>
              <a:buAutoNum type="romanUcPeriod"/>
            </a:pPr>
            <a:endParaRPr lang="en-US" sz="3600" dirty="0"/>
          </a:p>
          <a:p>
            <a:pPr marL="857250" indent="-857250">
              <a:buNone/>
            </a:pPr>
            <a:endParaRPr lang="en-US" sz="3600" dirty="0"/>
          </a:p>
          <a:p>
            <a:pPr marL="857250" indent="-857250">
              <a:buNone/>
            </a:pPr>
            <a:endParaRPr lang="en-US" sz="3600" dirty="0"/>
          </a:p>
          <a:p>
            <a:pPr marL="857250" indent="-857250">
              <a:buNone/>
            </a:pPr>
            <a:r>
              <a:rPr lang="en-US" sz="3600" dirty="0"/>
              <a:t>Examples of compounds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43001"/>
            <a:ext cx="5486400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600" dirty="0"/>
              <a:t>A pure substance made up of 2 or more elements chemically combined</a:t>
            </a:r>
          </a:p>
          <a:p>
            <a:pPr>
              <a:buNone/>
            </a:pPr>
            <a:endParaRPr lang="en-US" dirty="0" smtClean="0"/>
          </a:p>
          <a:p>
            <a:pPr marL="1524000" lvl="2" indent="-609600">
              <a:buNone/>
            </a:pPr>
            <a:r>
              <a:rPr lang="en-US" sz="3600" dirty="0" err="1"/>
              <a:t>NaCl</a:t>
            </a:r>
            <a:r>
              <a:rPr lang="en-US" sz="3600" dirty="0"/>
              <a:t> – salt</a:t>
            </a:r>
          </a:p>
          <a:p>
            <a:pPr marL="1524000" lvl="2" indent="-609600">
              <a:buNone/>
            </a:pPr>
            <a:r>
              <a:rPr lang="en-US" sz="3600" dirty="0"/>
              <a:t>H</a:t>
            </a:r>
            <a:r>
              <a:rPr lang="en-US" sz="3600" baseline="-25000" dirty="0"/>
              <a:t>2</a:t>
            </a:r>
            <a:r>
              <a:rPr lang="en-US" sz="3600" dirty="0"/>
              <a:t>O- water</a:t>
            </a:r>
          </a:p>
          <a:p>
            <a:pPr marL="1524000" lvl="2" indent="-609600">
              <a:buNone/>
            </a:pPr>
            <a:r>
              <a:rPr lang="en-US" sz="3600" dirty="0"/>
              <a:t>C</a:t>
            </a:r>
            <a:r>
              <a:rPr lang="en-US" sz="3600" baseline="-25000" dirty="0"/>
              <a:t>6</a:t>
            </a:r>
            <a:r>
              <a:rPr lang="en-US" sz="3600" dirty="0"/>
              <a:t>H</a:t>
            </a:r>
            <a:r>
              <a:rPr lang="en-US" sz="3600" baseline="-25000" dirty="0"/>
              <a:t>12</a:t>
            </a:r>
            <a:r>
              <a:rPr lang="en-US" sz="3600" dirty="0"/>
              <a:t>O</a:t>
            </a:r>
            <a:r>
              <a:rPr lang="en-US" sz="3600" baseline="-25000" dirty="0"/>
              <a:t>6</a:t>
            </a:r>
            <a:r>
              <a:rPr lang="en-US" sz="3600" dirty="0"/>
              <a:t>-sugar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8407" y="1372394"/>
            <a:ext cx="1" cy="54856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"/>
            <a:ext cx="4495800" cy="4525963"/>
          </a:xfrm>
        </p:spPr>
        <p:txBody>
          <a:bodyPr>
            <a:normAutofit/>
          </a:bodyPr>
          <a:lstStyle/>
          <a:p>
            <a:pPr marL="812800" indent="-812800">
              <a:buNone/>
            </a:pPr>
            <a:r>
              <a:rPr lang="en-US" sz="3600" dirty="0"/>
              <a:t>Compounds </a:t>
            </a:r>
            <a:r>
              <a:rPr lang="en-US" sz="3600" dirty="0"/>
              <a:t>have different properties than the elements that make them up</a:t>
            </a:r>
          </a:p>
          <a:p>
            <a:pPr marL="1168400" lvl="1" indent="-711200">
              <a:buNone/>
            </a:pPr>
            <a:r>
              <a:rPr lang="en-US" sz="3600" dirty="0"/>
              <a:t>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"/>
            <a:ext cx="4038600" cy="4525963"/>
          </a:xfrm>
        </p:spPr>
        <p:txBody>
          <a:bodyPr>
            <a:normAutofit/>
          </a:bodyPr>
          <a:lstStyle/>
          <a:p>
            <a:pPr marL="1168400" lvl="1" indent="-711200">
              <a:buNone/>
            </a:pPr>
            <a:r>
              <a:rPr lang="en-US" sz="3600" dirty="0"/>
              <a:t>Salt –</a:t>
            </a:r>
          </a:p>
          <a:p>
            <a:pPr marL="1168400" lvl="1" indent="-711200">
              <a:buNone/>
            </a:pPr>
            <a:r>
              <a:rPr lang="en-US" sz="3600" dirty="0">
                <a:hlinkClick r:id="rId2"/>
              </a:rPr>
              <a:t>Sodium-</a:t>
            </a:r>
            <a:endParaRPr lang="en-US" sz="3600" dirty="0"/>
          </a:p>
          <a:p>
            <a:pPr marL="1168400" lvl="1" indent="-711200">
              <a:buNone/>
            </a:pPr>
            <a:r>
              <a:rPr lang="en-US" sz="3600" dirty="0">
                <a:hlinkClick r:id="rId3"/>
              </a:rPr>
              <a:t>Chlorine-</a:t>
            </a:r>
            <a:endParaRPr lang="en-US" sz="3600" dirty="0"/>
          </a:p>
          <a:p>
            <a:pPr marL="1168400" lvl="1" indent="-711200">
              <a:buNone/>
            </a:pPr>
            <a:endParaRPr lang="en-US" sz="3600" dirty="0"/>
          </a:p>
          <a:p>
            <a:pPr marL="1168400" lvl="1" indent="-711200">
              <a:buNone/>
            </a:pPr>
            <a:r>
              <a:rPr lang="en-US" sz="3600" dirty="0"/>
              <a:t>Water-</a:t>
            </a:r>
          </a:p>
          <a:p>
            <a:pPr marL="1168400" lvl="1" indent="-711200">
              <a:buNone/>
            </a:pPr>
            <a:r>
              <a:rPr lang="en-US" sz="3600" dirty="0"/>
              <a:t>Hydrogen</a:t>
            </a:r>
          </a:p>
          <a:p>
            <a:pPr marL="1168400" lvl="1" indent="-711200">
              <a:buNone/>
            </a:pPr>
            <a:r>
              <a:rPr lang="en-US" sz="3600" dirty="0"/>
              <a:t>Oxygen-</a:t>
            </a:r>
          </a:p>
          <a:p>
            <a:pPr marL="1168400" lvl="1" indent="-711200">
              <a:buNone/>
            </a:pPr>
            <a:endParaRPr lang="en-US" sz="3600" dirty="0"/>
          </a:p>
          <a:p>
            <a:pPr marL="1524000" lvl="2" indent="-609600"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705894" y="3391694"/>
            <a:ext cx="6857206" cy="7540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2000" y="609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4400" y="1219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poisonous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1302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Edible, safe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299481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Flammable gas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0" y="35915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Flammable gas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0" y="2262982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Non flammable liquid</a:t>
            </a:r>
          </a:p>
        </p:txBody>
      </p:sp>
    </p:spTree>
    <p:extLst>
      <p:ext uri="{BB962C8B-B14F-4D97-AF65-F5344CB8AC3E}">
        <p14:creationId xmlns:p14="http://schemas.microsoft.com/office/powerpoint/2010/main" val="42206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0" y="1"/>
            <a:ext cx="4038600" cy="4906963"/>
          </a:xfrm>
        </p:spPr>
        <p:txBody>
          <a:bodyPr>
            <a:normAutofit/>
          </a:bodyPr>
          <a:lstStyle/>
          <a:p>
            <a:pPr marL="1168400" lvl="1" indent="-711200">
              <a:buNone/>
            </a:pPr>
            <a:r>
              <a:rPr lang="en-US" sz="4000" dirty="0"/>
              <a:t>Chemical Formula</a:t>
            </a:r>
          </a:p>
          <a:p>
            <a:pPr marL="1168400" lvl="1" indent="-711200">
              <a:buNone/>
            </a:pPr>
            <a:endParaRPr lang="en-US" sz="3200" dirty="0"/>
          </a:p>
          <a:p>
            <a:pPr marL="1168400" lvl="1" indent="-711200">
              <a:buNone/>
            </a:pPr>
            <a:endParaRPr lang="en-US" sz="3200" dirty="0"/>
          </a:p>
          <a:p>
            <a:pPr marL="1168400" lvl="1" indent="-711200">
              <a:buNone/>
            </a:pPr>
            <a:endParaRPr lang="en-US" sz="3200" dirty="0"/>
          </a:p>
          <a:p>
            <a:pPr marL="1168400" lvl="1" indent="-711200">
              <a:buNone/>
            </a:pPr>
            <a:r>
              <a:rPr lang="en-US" sz="4000" dirty="0"/>
              <a:t>Subscript-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38800" y="1"/>
            <a:ext cx="4572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   a chemical symbol that represents the element and the number of atoms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 marL="342900" lvl="1" indent="-342900"/>
            <a:r>
              <a:rPr lang="en-US" sz="3600" dirty="0"/>
              <a:t>a number written below and to the right of the symbol</a:t>
            </a:r>
          </a:p>
          <a:p>
            <a:pPr marL="342900" lvl="1" indent="-342900"/>
            <a:r>
              <a:rPr lang="en-US" sz="4400" dirty="0"/>
              <a:t>H</a:t>
            </a:r>
            <a:r>
              <a:rPr lang="en-US" sz="3200" dirty="0"/>
              <a:t>2</a:t>
            </a:r>
            <a:r>
              <a:rPr lang="en-US" sz="4400" dirty="0"/>
              <a:t>0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562601" y="-15240"/>
            <a:ext cx="1" cy="7696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0" y="5344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subscript</a:t>
            </a:r>
          </a:p>
        </p:txBody>
      </p:sp>
      <p:cxnSp>
        <p:nvCxnSpPr>
          <p:cNvPr id="3" name="Straight Arrow Connector 2"/>
          <p:cNvCxnSpPr>
            <a:stCxn id="6" idx="1"/>
          </p:cNvCxnSpPr>
          <p:nvPr/>
        </p:nvCxnSpPr>
        <p:spPr>
          <a:xfrm flipH="1" flipV="1">
            <a:off x="6553200" y="5181600"/>
            <a:ext cx="304800" cy="4241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1"/>
            <a:ext cx="4038600" cy="4525963"/>
          </a:xfrm>
        </p:spPr>
        <p:txBody>
          <a:bodyPr>
            <a:normAutofit/>
          </a:bodyPr>
          <a:lstStyle/>
          <a:p>
            <a:pPr marL="812800" indent="-812800">
              <a:buNone/>
            </a:pPr>
            <a:r>
              <a:rPr lang="en-US" sz="3600" dirty="0"/>
              <a:t>Compounds </a:t>
            </a:r>
            <a:r>
              <a:rPr lang="en-US" sz="3600" dirty="0"/>
              <a:t>Form using definite ratios of elements</a:t>
            </a:r>
          </a:p>
          <a:p>
            <a:pPr marL="1168400" lvl="1" indent="-711200">
              <a:buNone/>
            </a:pPr>
            <a:endParaRPr lang="en-US" sz="3600" dirty="0"/>
          </a:p>
          <a:p>
            <a:pPr marL="1168400" lvl="1" indent="-711200">
              <a:buNone/>
            </a:pP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62600" y="1"/>
            <a:ext cx="5105400" cy="4525963"/>
          </a:xfrm>
        </p:spPr>
        <p:txBody>
          <a:bodyPr>
            <a:normAutofit/>
          </a:bodyPr>
          <a:lstStyle/>
          <a:p>
            <a:pPr marL="1168400" lvl="1" indent="-711200">
              <a:buNone/>
            </a:pPr>
            <a:r>
              <a:rPr lang="en-US" sz="3600" dirty="0"/>
              <a:t>H</a:t>
            </a:r>
            <a:r>
              <a:rPr lang="en-US" sz="3600" baseline="-25000" dirty="0"/>
              <a:t>2</a:t>
            </a:r>
            <a:r>
              <a:rPr lang="en-US" sz="3600" dirty="0"/>
              <a:t>O-water</a:t>
            </a:r>
          </a:p>
          <a:p>
            <a:pPr marL="812800" indent="-812800">
              <a:buNone/>
            </a:pPr>
            <a:r>
              <a:rPr lang="en-US" sz="3600" dirty="0"/>
              <a:t>      H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n-US" sz="3600" baseline="-25000" dirty="0"/>
              <a:t>2</a:t>
            </a:r>
            <a:r>
              <a:rPr lang="en-US" sz="3600" dirty="0"/>
              <a:t>-peroxide</a:t>
            </a:r>
          </a:p>
          <a:p>
            <a:pPr marL="812800" indent="-812800">
              <a:buNone/>
            </a:pPr>
            <a:endParaRPr lang="en-US" sz="3600" dirty="0"/>
          </a:p>
          <a:p>
            <a:pPr marL="1168400" lvl="1" indent="-711200">
              <a:buNone/>
            </a:pPr>
            <a:r>
              <a:rPr lang="en-US" sz="3600" dirty="0"/>
              <a:t>CO- carbon monoxide (car exhaust)</a:t>
            </a:r>
          </a:p>
          <a:p>
            <a:pPr marL="812800" indent="-812800">
              <a:buNone/>
            </a:pPr>
            <a:r>
              <a:rPr lang="en-US" sz="3600" dirty="0"/>
              <a:t>	  CO</a:t>
            </a:r>
            <a:r>
              <a:rPr lang="en-US" sz="3600" baseline="-25000" dirty="0"/>
              <a:t>2</a:t>
            </a:r>
            <a:r>
              <a:rPr lang="en-US" sz="3600" dirty="0"/>
              <a:t>-carbon dioxide</a:t>
            </a:r>
            <a:r>
              <a:rPr lang="en-US" dirty="0" smtClean="0"/>
              <a:t> </a:t>
            </a:r>
          </a:p>
          <a:p>
            <a:pPr marL="812800" indent="-812800"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286794" y="3429000"/>
            <a:ext cx="6857206" cy="79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381001"/>
            <a:ext cx="4038600" cy="4525963"/>
          </a:xfrm>
        </p:spPr>
        <p:txBody>
          <a:bodyPr>
            <a:normAutofit/>
          </a:bodyPr>
          <a:lstStyle/>
          <a:p>
            <a:pPr marL="812800" indent="-812800">
              <a:buNone/>
            </a:pPr>
            <a:r>
              <a:rPr lang="en-US" sz="3600" dirty="0"/>
              <a:t>Compounds </a:t>
            </a:r>
            <a:r>
              <a:rPr lang="en-US" sz="3600" dirty="0"/>
              <a:t>can be broken </a:t>
            </a:r>
            <a:r>
              <a:rPr lang="en-US" sz="3600" dirty="0"/>
              <a:t>down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381001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It’s Difficult</a:t>
            </a:r>
          </a:p>
          <a:p>
            <a:pPr>
              <a:buNone/>
            </a:pPr>
            <a:endParaRPr lang="en-US" sz="4000" dirty="0"/>
          </a:p>
          <a:p>
            <a:pPr marL="342900" lvl="1" indent="-342900">
              <a:buNone/>
            </a:pPr>
            <a:r>
              <a:rPr lang="en-US" sz="3600" dirty="0"/>
              <a:t>Can only be broken down using a chemical change (electrical current, fire)</a:t>
            </a:r>
          </a:p>
          <a:p>
            <a:pPr>
              <a:buNone/>
            </a:pP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91200" y="0"/>
            <a:ext cx="0" cy="6858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57" t="23958" r="15666" b="-9374"/>
          <a:stretch/>
        </p:blipFill>
        <p:spPr>
          <a:xfrm>
            <a:off x="685800" y="274638"/>
            <a:ext cx="10210801" cy="6811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541" y="3768777"/>
            <a:ext cx="10363201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779015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Carbon 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Hydrogen White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Sulfur blue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4403" y="161144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Oxygen yellow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Sodium green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Potassium orange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0" y="1600200"/>
            <a:ext cx="990600" cy="838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620962"/>
            <a:ext cx="990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38300" y="3622895"/>
            <a:ext cx="990600" cy="838200"/>
          </a:xfrm>
          <a:prstGeom prst="ellipse">
            <a:avLst/>
          </a:prstGeom>
          <a:solidFill>
            <a:srgbClr val="2E1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1454490"/>
            <a:ext cx="9906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2585581"/>
            <a:ext cx="990600" cy="838200"/>
          </a:xfrm>
          <a:prstGeom prst="ellipse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3701501"/>
            <a:ext cx="9906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762" t="19791" r="14275"/>
          <a:stretch/>
        </p:blipFill>
        <p:spPr>
          <a:xfrm>
            <a:off x="1219200" y="-8744"/>
            <a:ext cx="9753601" cy="5867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4572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57200"/>
            <a:ext cx="762000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457200"/>
            <a:ext cx="762000" cy="685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29600" y="45720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77400" y="457200"/>
            <a:ext cx="762000" cy="685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38500" y="1424770"/>
            <a:ext cx="381000" cy="4040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5200" y="1614359"/>
            <a:ext cx="361950" cy="342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1676400"/>
            <a:ext cx="361950" cy="342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Compounds and Mixtures</vt:lpstr>
      <vt:lpstr>Compounds…23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Mixtures…back of page 23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and Mixtures</dc:title>
  <dc:creator>Marcello, Anna S.</dc:creator>
  <cp:lastModifiedBy>Marcello, Anna S.</cp:lastModifiedBy>
  <cp:revision>2</cp:revision>
  <dcterms:created xsi:type="dcterms:W3CDTF">2015-10-19T16:18:46Z</dcterms:created>
  <dcterms:modified xsi:type="dcterms:W3CDTF">2015-10-19T16:21:07Z</dcterms:modified>
</cp:coreProperties>
</file>